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8229600" cx="14630400"/>
  <p:notesSz cx="8229600" cy="14630400"/>
  <p:embeddedFontLst>
    <p:embeddedFont>
      <p:font typeface="Alexandria"/>
      <p:regular r:id="rId16"/>
      <p:bold r:id="rId17"/>
    </p:embeddedFont>
    <p:embeddedFont>
      <p:font typeface="Sora"/>
      <p:regular r:id="rId18"/>
      <p:bold r:id="rId19"/>
    </p:embeddedFont>
    <p:embeddedFont>
      <p:font typeface="Comfortaa"/>
      <p:regular r:id="rId20"/>
      <p:bold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2" roundtripDataSignature="AMtx7miP1HZcMcQnScZ7w/6Y4Y1PWYa0q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Comfortaa-regular.fntdata"/><Relationship Id="rId11" Type="http://schemas.openxmlformats.org/officeDocument/2006/relationships/slide" Target="slides/slide7.xml"/><Relationship Id="rId22" Type="http://customschemas.google.com/relationships/presentationmetadata" Target="metadata"/><Relationship Id="rId10" Type="http://schemas.openxmlformats.org/officeDocument/2006/relationships/slide" Target="slides/slide6.xml"/><Relationship Id="rId21" Type="http://schemas.openxmlformats.org/officeDocument/2006/relationships/font" Target="fonts/Comfortaa-bold.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Alexandria-bold.fntdata"/><Relationship Id="rId16" Type="http://schemas.openxmlformats.org/officeDocument/2006/relationships/font" Target="fonts/Alexandria-regular.fntdata"/><Relationship Id="rId5" Type="http://schemas.openxmlformats.org/officeDocument/2006/relationships/slide" Target="slides/slide1.xml"/><Relationship Id="rId19" Type="http://schemas.openxmlformats.org/officeDocument/2006/relationships/font" Target="fonts/Sora-bold.fntdata"/><Relationship Id="rId6" Type="http://schemas.openxmlformats.org/officeDocument/2006/relationships/slide" Target="slides/slide2.xml"/><Relationship Id="rId18" Type="http://schemas.openxmlformats.org/officeDocument/2006/relationships/font" Target="fonts/Sora-regular.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 name="Shape 11"/>
        <p:cNvGrpSpPr/>
        <p:nvPr/>
      </p:nvGrpSpPr>
      <p:grpSpPr>
        <a:xfrm>
          <a:off x="0" y="0"/>
          <a:ext cx="0" cy="0"/>
          <a:chOff x="0" y="0"/>
          <a:chExt cx="0" cy="0"/>
        </a:xfrm>
      </p:grpSpPr>
      <p:sp>
        <p:nvSpPr>
          <p:cNvPr id="12" name="Google Shape;12;g2c955fb164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 name="Google Shape;13;g2c955fb1642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 name="Google Shape;14;g2c955fb1642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 name="Google Shape;144;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 name="Google Shape;145;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Google Shape;16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 name="Google Shape;161;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 name="Shape 19"/>
        <p:cNvGrpSpPr/>
        <p:nvPr/>
      </p:nvGrpSpPr>
      <p:grpSpPr>
        <a:xfrm>
          <a:off x="0" y="0"/>
          <a:ext cx="0" cy="0"/>
          <a:chOff x="0" y="0"/>
          <a:chExt cx="0" cy="0"/>
        </a:xfrm>
      </p:grpSpPr>
      <p:sp>
        <p:nvSpPr>
          <p:cNvPr id="20" name="Google Shape;2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 name="Google Shape;2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 name="Google Shape;22;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 name="Shape 29"/>
        <p:cNvGrpSpPr/>
        <p:nvPr/>
      </p:nvGrpSpPr>
      <p:grpSpPr>
        <a:xfrm>
          <a:off x="0" y="0"/>
          <a:ext cx="0" cy="0"/>
          <a:chOff x="0" y="0"/>
          <a:chExt cx="0" cy="0"/>
        </a:xfrm>
      </p:grpSpPr>
      <p:sp>
        <p:nvSpPr>
          <p:cNvPr id="30" name="Google Shape;3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 name="Google Shape;3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 name="Google Shape;32;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 name="Google Shape;5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 name="Google Shape;52;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 name="Google Shape;6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 name="Google Shape;62;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 name="Google Shape;73;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 name="Google Shape;74;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 name="Google Shape;9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 name="Google Shape;109;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 name="Google Shape;110;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 name="Google Shape;127;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10" name="Shape 1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 name="Shape 15"/>
        <p:cNvGrpSpPr/>
        <p:nvPr/>
      </p:nvGrpSpPr>
      <p:grpSpPr>
        <a:xfrm>
          <a:off x="0" y="0"/>
          <a:ext cx="0" cy="0"/>
          <a:chOff x="0" y="0"/>
          <a:chExt cx="0" cy="0"/>
        </a:xfrm>
      </p:grpSpPr>
      <p:pic>
        <p:nvPicPr>
          <p:cNvPr id="16" name="Google Shape;16;g2c955fb1642_0_0"/>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17" name="Google Shape;17;g2c955fb1642_0_0"/>
          <p:cNvSpPr/>
          <p:nvPr/>
        </p:nvSpPr>
        <p:spPr>
          <a:xfrm>
            <a:off x="3098700" y="2500050"/>
            <a:ext cx="8433000" cy="32295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g2c955fb1642_0_0"/>
          <p:cNvSpPr txBox="1"/>
          <p:nvPr/>
        </p:nvSpPr>
        <p:spPr>
          <a:xfrm>
            <a:off x="3720750" y="2936550"/>
            <a:ext cx="7188900" cy="235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Comfortaa"/>
              <a:ea typeface="Comfortaa"/>
              <a:cs typeface="Comfortaa"/>
              <a:sym typeface="Comfortaa"/>
            </a:endParaRPr>
          </a:p>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omfortaa"/>
                <a:ea typeface="Comfortaa"/>
                <a:cs typeface="Comfortaa"/>
                <a:sym typeface="Comfortaa"/>
              </a:rPr>
              <a:t>NAME : S Vignesh</a:t>
            </a:r>
            <a:endParaRPr b="1" i="0" sz="1700" u="none" cap="none" strike="noStrike">
              <a:solidFill>
                <a:srgbClr val="000000"/>
              </a:solidFill>
              <a:latin typeface="Comfortaa"/>
              <a:ea typeface="Comfortaa"/>
              <a:cs typeface="Comfortaa"/>
              <a:sym typeface="Comfortaa"/>
            </a:endParaRPr>
          </a:p>
          <a:p>
            <a:pPr indent="0" lvl="0" marL="0" marR="0" rtl="0" algn="ctr">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Comfortaa"/>
              <a:ea typeface="Comfortaa"/>
              <a:cs typeface="Comfortaa"/>
              <a:sym typeface="Comfortaa"/>
            </a:endParaRPr>
          </a:p>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omfortaa"/>
                <a:ea typeface="Comfortaa"/>
                <a:cs typeface="Comfortaa"/>
                <a:sym typeface="Comfortaa"/>
              </a:rPr>
              <a:t>NM ID : aut2241270001</a:t>
            </a:r>
            <a:endParaRPr b="1" i="0" sz="1700" u="none" cap="none" strike="noStrike">
              <a:solidFill>
                <a:srgbClr val="000000"/>
              </a:solidFill>
              <a:latin typeface="Comfortaa"/>
              <a:ea typeface="Comfortaa"/>
              <a:cs typeface="Comfortaa"/>
              <a:sym typeface="Comfortaa"/>
            </a:endParaRPr>
          </a:p>
          <a:p>
            <a:pPr indent="0" lvl="0" marL="0" marR="0" rtl="0" algn="ctr">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Comfortaa"/>
              <a:ea typeface="Comfortaa"/>
              <a:cs typeface="Comfortaa"/>
              <a:sym typeface="Comfortaa"/>
            </a:endParaRPr>
          </a:p>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omfortaa"/>
                <a:ea typeface="Comfortaa"/>
                <a:cs typeface="Comfortaa"/>
                <a:sym typeface="Comfortaa"/>
              </a:rPr>
              <a:t>PROJECT TITLE : Image Classification using CNN </a:t>
            </a:r>
            <a:endParaRPr b="1" i="0" sz="1900" u="none" cap="none" strike="noStrike">
              <a:solidFill>
                <a:srgbClr val="000000"/>
              </a:solidFill>
              <a:latin typeface="Comfortaa"/>
              <a:ea typeface="Comfortaa"/>
              <a:cs typeface="Comfortaa"/>
              <a:sym typeface="Comfortaa"/>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9"/>
          <p:cNvSpPr/>
          <p:nvPr/>
        </p:nvSpPr>
        <p:spPr>
          <a:xfrm>
            <a:off x="0" y="0"/>
            <a:ext cx="14630400" cy="8229600"/>
          </a:xfrm>
          <a:prstGeom prst="rect">
            <a:avLst/>
          </a:prstGeom>
          <a:solidFill>
            <a:srgbClr val="E7EE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9"/>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9"/>
          <p:cNvSpPr/>
          <p:nvPr/>
        </p:nvSpPr>
        <p:spPr>
          <a:xfrm>
            <a:off x="1760226" y="976900"/>
            <a:ext cx="11995500" cy="694500"/>
          </a:xfrm>
          <a:prstGeom prst="rect">
            <a:avLst/>
          </a:prstGeom>
          <a:noFill/>
          <a:ln>
            <a:noFill/>
          </a:ln>
        </p:spPr>
        <p:txBody>
          <a:bodyPr anchorCtr="0" anchor="t" bIns="45700" lIns="91425" spcFirstLastPara="1" rIns="91425" wrap="square" tIns="45700">
            <a:noAutofit/>
          </a:bodyPr>
          <a:lstStyle/>
          <a:p>
            <a:pPr indent="0" lvl="0" marL="0" marR="0" rtl="0" algn="l">
              <a:lnSpc>
                <a:spcPct val="125028"/>
              </a:lnSpc>
              <a:spcBef>
                <a:spcPts val="0"/>
              </a:spcBef>
              <a:spcAft>
                <a:spcPts val="0"/>
              </a:spcAft>
              <a:buClr>
                <a:srgbClr val="1F1E1E"/>
              </a:buClr>
              <a:buSzPts val="4375"/>
              <a:buFont typeface="Alexandria"/>
              <a:buNone/>
            </a:pPr>
            <a:r>
              <a:rPr b="1" i="0" lang="en-US" sz="4375" u="none" cap="none" strike="noStrike">
                <a:solidFill>
                  <a:srgbClr val="1F1E1E"/>
                </a:solidFill>
                <a:latin typeface="Alexandria"/>
                <a:ea typeface="Alexandria"/>
                <a:cs typeface="Alexandria"/>
                <a:sym typeface="Alexandria"/>
              </a:rPr>
              <a:t>Your solution and its value </a:t>
            </a:r>
            <a:r>
              <a:rPr b="1" lang="en-US" sz="4375">
                <a:solidFill>
                  <a:srgbClr val="1F1E1E"/>
                </a:solidFill>
                <a:latin typeface="Alexandria"/>
                <a:ea typeface="Alexandria"/>
                <a:cs typeface="Alexandria"/>
                <a:sym typeface="Alexandria"/>
              </a:rPr>
              <a:t>proposition</a:t>
            </a:r>
            <a:endParaRPr b="0" i="0" sz="4375" u="none" cap="none" strike="noStrike">
              <a:solidFill>
                <a:schemeClr val="dk1"/>
              </a:solidFill>
              <a:latin typeface="Calibri"/>
              <a:ea typeface="Calibri"/>
              <a:cs typeface="Calibri"/>
              <a:sym typeface="Calibri"/>
            </a:endParaRPr>
          </a:p>
        </p:txBody>
      </p:sp>
      <p:sp>
        <p:nvSpPr>
          <p:cNvPr id="150" name="Google Shape;150;p9"/>
          <p:cNvSpPr/>
          <p:nvPr/>
        </p:nvSpPr>
        <p:spPr>
          <a:xfrm>
            <a:off x="1760220" y="2226707"/>
            <a:ext cx="2371011" cy="694373"/>
          </a:xfrm>
          <a:prstGeom prst="rect">
            <a:avLst/>
          </a:prstGeom>
          <a:noFill/>
          <a:ln>
            <a:noFill/>
          </a:ln>
        </p:spPr>
        <p:txBody>
          <a:bodyPr anchorCtr="0" anchor="t" bIns="45700" lIns="91425" spcFirstLastPara="1" rIns="91425" wrap="square" tIns="45700">
            <a:noAutofit/>
          </a:bodyPr>
          <a:lstStyle/>
          <a:p>
            <a:pPr indent="0" lvl="0" marL="0" marR="0" rtl="0" algn="l">
              <a:lnSpc>
                <a:spcPct val="125171"/>
              </a:lnSpc>
              <a:spcBef>
                <a:spcPts val="0"/>
              </a:spcBef>
              <a:spcAft>
                <a:spcPts val="0"/>
              </a:spcAft>
              <a:buClr>
                <a:srgbClr val="1F1E1E"/>
              </a:buClr>
              <a:buSzPts val="2185"/>
              <a:buFont typeface="Alexandria"/>
              <a:buNone/>
            </a:pPr>
            <a:r>
              <a:rPr b="1" i="0" lang="en-US" sz="2185" u="none" cap="none" strike="noStrike">
                <a:solidFill>
                  <a:srgbClr val="1F1E1E"/>
                </a:solidFill>
                <a:latin typeface="Alexandria"/>
                <a:ea typeface="Alexandria"/>
                <a:cs typeface="Alexandria"/>
                <a:sym typeface="Alexandria"/>
              </a:rPr>
              <a:t>Cutting-Edge CNN Model</a:t>
            </a:r>
            <a:endParaRPr b="0" i="0" sz="2185" u="none" cap="none" strike="noStrike">
              <a:solidFill>
                <a:schemeClr val="dk1"/>
              </a:solidFill>
              <a:latin typeface="Calibri"/>
              <a:ea typeface="Calibri"/>
              <a:cs typeface="Calibri"/>
              <a:sym typeface="Calibri"/>
            </a:endParaRPr>
          </a:p>
        </p:txBody>
      </p:sp>
      <p:sp>
        <p:nvSpPr>
          <p:cNvPr id="151" name="Google Shape;151;p9"/>
          <p:cNvSpPr/>
          <p:nvPr/>
        </p:nvSpPr>
        <p:spPr>
          <a:xfrm>
            <a:off x="1760220" y="3143250"/>
            <a:ext cx="2371011" cy="3554016"/>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3B3535"/>
              </a:buClr>
              <a:buSzPts val="1750"/>
              <a:buFont typeface="Sora"/>
              <a:buNone/>
            </a:pPr>
            <a:r>
              <a:rPr b="0" i="0" lang="en-US" sz="1650" u="none" cap="none" strike="noStrike">
                <a:solidFill>
                  <a:srgbClr val="3B3535"/>
                </a:solidFill>
                <a:latin typeface="Sora"/>
                <a:ea typeface="Sora"/>
                <a:cs typeface="Sora"/>
                <a:sym typeface="Sora"/>
              </a:rPr>
              <a:t>Our solution leverages state-of-the-art convolutional neural network (CNN) architecture to accurately classify images of cats and dogs with high precision.</a:t>
            </a:r>
            <a:endParaRPr b="0" i="0" sz="1650" u="none" cap="none" strike="noStrike">
              <a:solidFill>
                <a:schemeClr val="dk1"/>
              </a:solidFill>
              <a:latin typeface="Calibri"/>
              <a:ea typeface="Calibri"/>
              <a:cs typeface="Calibri"/>
              <a:sym typeface="Calibri"/>
            </a:endParaRPr>
          </a:p>
        </p:txBody>
      </p:sp>
      <p:sp>
        <p:nvSpPr>
          <p:cNvPr id="152" name="Google Shape;152;p9"/>
          <p:cNvSpPr/>
          <p:nvPr/>
        </p:nvSpPr>
        <p:spPr>
          <a:xfrm>
            <a:off x="4680823" y="2226707"/>
            <a:ext cx="2371011" cy="694373"/>
          </a:xfrm>
          <a:prstGeom prst="rect">
            <a:avLst/>
          </a:prstGeom>
          <a:noFill/>
          <a:ln>
            <a:noFill/>
          </a:ln>
        </p:spPr>
        <p:txBody>
          <a:bodyPr anchorCtr="0" anchor="t" bIns="45700" lIns="91425" spcFirstLastPara="1" rIns="91425" wrap="square" tIns="45700">
            <a:noAutofit/>
          </a:bodyPr>
          <a:lstStyle/>
          <a:p>
            <a:pPr indent="0" lvl="0" marL="0" marR="0" rtl="0" algn="l">
              <a:lnSpc>
                <a:spcPct val="125171"/>
              </a:lnSpc>
              <a:spcBef>
                <a:spcPts val="0"/>
              </a:spcBef>
              <a:spcAft>
                <a:spcPts val="0"/>
              </a:spcAft>
              <a:buClr>
                <a:srgbClr val="1F1E1E"/>
              </a:buClr>
              <a:buSzPts val="2185"/>
              <a:buFont typeface="Alexandria"/>
              <a:buNone/>
            </a:pPr>
            <a:r>
              <a:rPr b="1" i="0" lang="en-US" sz="2185" u="none" cap="none" strike="noStrike">
                <a:solidFill>
                  <a:srgbClr val="1F1E1E"/>
                </a:solidFill>
                <a:latin typeface="Alexandria"/>
                <a:ea typeface="Alexandria"/>
                <a:cs typeface="Alexandria"/>
                <a:sym typeface="Alexandria"/>
              </a:rPr>
              <a:t>Robust Performance</a:t>
            </a:r>
            <a:endParaRPr b="0" i="0" sz="2185" u="none" cap="none" strike="noStrike">
              <a:solidFill>
                <a:schemeClr val="dk1"/>
              </a:solidFill>
              <a:latin typeface="Calibri"/>
              <a:ea typeface="Calibri"/>
              <a:cs typeface="Calibri"/>
              <a:sym typeface="Calibri"/>
            </a:endParaRPr>
          </a:p>
        </p:txBody>
      </p:sp>
      <p:sp>
        <p:nvSpPr>
          <p:cNvPr id="153" name="Google Shape;153;p9"/>
          <p:cNvSpPr/>
          <p:nvPr/>
        </p:nvSpPr>
        <p:spPr>
          <a:xfrm>
            <a:off x="4680823" y="3143250"/>
            <a:ext cx="2371011" cy="3554016"/>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3B3535"/>
              </a:buClr>
              <a:buSzPts val="1750"/>
              <a:buFont typeface="Sora"/>
              <a:buNone/>
            </a:pPr>
            <a:r>
              <a:rPr b="0" i="0" lang="en-US" sz="1650" u="none" cap="none" strike="noStrike">
                <a:solidFill>
                  <a:srgbClr val="3B3535"/>
                </a:solidFill>
                <a:latin typeface="Sora"/>
                <a:ea typeface="Sora"/>
                <a:cs typeface="Sora"/>
                <a:sym typeface="Sora"/>
              </a:rPr>
              <a:t>The model has been rigorously trained and tested on a diverse dataset, ensuring reliable and consistent classification results across a wide range of cat and dog breeds.</a:t>
            </a:r>
            <a:endParaRPr b="0" i="0" sz="1650" u="none" cap="none" strike="noStrike">
              <a:solidFill>
                <a:schemeClr val="dk1"/>
              </a:solidFill>
              <a:latin typeface="Calibri"/>
              <a:ea typeface="Calibri"/>
              <a:cs typeface="Calibri"/>
              <a:sym typeface="Calibri"/>
            </a:endParaRPr>
          </a:p>
        </p:txBody>
      </p:sp>
      <p:sp>
        <p:nvSpPr>
          <p:cNvPr id="154" name="Google Shape;154;p9"/>
          <p:cNvSpPr/>
          <p:nvPr/>
        </p:nvSpPr>
        <p:spPr>
          <a:xfrm>
            <a:off x="7601426" y="2226707"/>
            <a:ext cx="2371011" cy="694373"/>
          </a:xfrm>
          <a:prstGeom prst="rect">
            <a:avLst/>
          </a:prstGeom>
          <a:noFill/>
          <a:ln>
            <a:noFill/>
          </a:ln>
        </p:spPr>
        <p:txBody>
          <a:bodyPr anchorCtr="0" anchor="t" bIns="45700" lIns="91425" spcFirstLastPara="1" rIns="91425" wrap="square" tIns="45700">
            <a:noAutofit/>
          </a:bodyPr>
          <a:lstStyle/>
          <a:p>
            <a:pPr indent="0" lvl="0" marL="0" marR="0" rtl="0" algn="l">
              <a:lnSpc>
                <a:spcPct val="125171"/>
              </a:lnSpc>
              <a:spcBef>
                <a:spcPts val="0"/>
              </a:spcBef>
              <a:spcAft>
                <a:spcPts val="0"/>
              </a:spcAft>
              <a:buClr>
                <a:srgbClr val="1F1E1E"/>
              </a:buClr>
              <a:buSzPts val="2185"/>
              <a:buFont typeface="Alexandria"/>
              <a:buNone/>
            </a:pPr>
            <a:r>
              <a:rPr b="1" i="0" lang="en-US" sz="2185" u="none" cap="none" strike="noStrike">
                <a:solidFill>
                  <a:srgbClr val="1F1E1E"/>
                </a:solidFill>
                <a:latin typeface="Alexandria"/>
                <a:ea typeface="Alexandria"/>
                <a:cs typeface="Alexandria"/>
                <a:sym typeface="Alexandria"/>
              </a:rPr>
              <a:t>Efficient and Scalable</a:t>
            </a:r>
            <a:endParaRPr b="0" i="0" sz="2185" u="none" cap="none" strike="noStrike">
              <a:solidFill>
                <a:schemeClr val="dk1"/>
              </a:solidFill>
              <a:latin typeface="Calibri"/>
              <a:ea typeface="Calibri"/>
              <a:cs typeface="Calibri"/>
              <a:sym typeface="Calibri"/>
            </a:endParaRPr>
          </a:p>
        </p:txBody>
      </p:sp>
      <p:sp>
        <p:nvSpPr>
          <p:cNvPr id="155" name="Google Shape;155;p9"/>
          <p:cNvSpPr/>
          <p:nvPr/>
        </p:nvSpPr>
        <p:spPr>
          <a:xfrm>
            <a:off x="7601426" y="3143250"/>
            <a:ext cx="2371011" cy="2843213"/>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3B3535"/>
              </a:buClr>
              <a:buSzPts val="1750"/>
              <a:buFont typeface="Sora"/>
              <a:buNone/>
            </a:pPr>
            <a:r>
              <a:rPr b="0" i="0" lang="en-US" sz="1650" u="none" cap="none" strike="noStrike">
                <a:solidFill>
                  <a:srgbClr val="3B3535"/>
                </a:solidFill>
                <a:latin typeface="Sora"/>
                <a:ea typeface="Sora"/>
                <a:cs typeface="Sora"/>
                <a:sym typeface="Sora"/>
              </a:rPr>
              <a:t>The CNN model is designed to be highly efficient, allowing for fast inference and easy integration into various applications and platforms.</a:t>
            </a:r>
            <a:endParaRPr b="0" i="0" sz="1650" u="none" cap="none" strike="noStrike">
              <a:solidFill>
                <a:schemeClr val="dk1"/>
              </a:solidFill>
              <a:latin typeface="Calibri"/>
              <a:ea typeface="Calibri"/>
              <a:cs typeface="Calibri"/>
              <a:sym typeface="Calibri"/>
            </a:endParaRPr>
          </a:p>
        </p:txBody>
      </p:sp>
      <p:sp>
        <p:nvSpPr>
          <p:cNvPr id="156" name="Google Shape;156;p9"/>
          <p:cNvSpPr/>
          <p:nvPr/>
        </p:nvSpPr>
        <p:spPr>
          <a:xfrm>
            <a:off x="10522029" y="2226707"/>
            <a:ext cx="2371011" cy="694373"/>
          </a:xfrm>
          <a:prstGeom prst="rect">
            <a:avLst/>
          </a:prstGeom>
          <a:noFill/>
          <a:ln>
            <a:noFill/>
          </a:ln>
        </p:spPr>
        <p:txBody>
          <a:bodyPr anchorCtr="0" anchor="t" bIns="45700" lIns="91425" spcFirstLastPara="1" rIns="91425" wrap="square" tIns="45700">
            <a:noAutofit/>
          </a:bodyPr>
          <a:lstStyle/>
          <a:p>
            <a:pPr indent="0" lvl="0" marL="0" marR="0" rtl="0" algn="l">
              <a:lnSpc>
                <a:spcPct val="125171"/>
              </a:lnSpc>
              <a:spcBef>
                <a:spcPts val="0"/>
              </a:spcBef>
              <a:spcAft>
                <a:spcPts val="0"/>
              </a:spcAft>
              <a:buClr>
                <a:srgbClr val="1F1E1E"/>
              </a:buClr>
              <a:buSzPts val="2185"/>
              <a:buFont typeface="Alexandria"/>
              <a:buNone/>
            </a:pPr>
            <a:r>
              <a:rPr b="1" i="0" lang="en-US" sz="2185" u="none" cap="none" strike="noStrike">
                <a:solidFill>
                  <a:srgbClr val="1F1E1E"/>
                </a:solidFill>
                <a:latin typeface="Alexandria"/>
                <a:ea typeface="Alexandria"/>
                <a:cs typeface="Alexandria"/>
                <a:sym typeface="Alexandria"/>
              </a:rPr>
              <a:t>Practical Applications</a:t>
            </a:r>
            <a:endParaRPr b="0" i="0" sz="2185" u="none" cap="none" strike="noStrike">
              <a:solidFill>
                <a:schemeClr val="dk1"/>
              </a:solidFill>
              <a:latin typeface="Calibri"/>
              <a:ea typeface="Calibri"/>
              <a:cs typeface="Calibri"/>
              <a:sym typeface="Calibri"/>
            </a:endParaRPr>
          </a:p>
        </p:txBody>
      </p:sp>
      <p:sp>
        <p:nvSpPr>
          <p:cNvPr id="157" name="Google Shape;157;p9"/>
          <p:cNvSpPr/>
          <p:nvPr/>
        </p:nvSpPr>
        <p:spPr>
          <a:xfrm>
            <a:off x="10522029" y="3143250"/>
            <a:ext cx="2371011" cy="3909417"/>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3B3535"/>
              </a:buClr>
              <a:buSzPts val="1750"/>
              <a:buFont typeface="Sora"/>
              <a:buNone/>
            </a:pPr>
            <a:r>
              <a:rPr b="0" i="0" lang="en-US" sz="1650" u="none" cap="none" strike="noStrike">
                <a:solidFill>
                  <a:srgbClr val="3B3535"/>
                </a:solidFill>
                <a:latin typeface="Sora"/>
                <a:ea typeface="Sora"/>
                <a:cs typeface="Sora"/>
                <a:sym typeface="Sora"/>
              </a:rPr>
              <a:t>This solution has a wide range of practical applications, such as pet identification, animal shelters, and social media, empowering users to quickly and accurately classify cat and dog images.</a:t>
            </a:r>
            <a:endParaRPr b="0" i="0" sz="1650" u="none" cap="none" strike="noStrike">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0"/>
          <p:cNvSpPr/>
          <p:nvPr/>
        </p:nvSpPr>
        <p:spPr>
          <a:xfrm>
            <a:off x="0" y="0"/>
            <a:ext cx="14630400" cy="8229600"/>
          </a:xfrm>
          <a:prstGeom prst="rect">
            <a:avLst/>
          </a:prstGeom>
          <a:solidFill>
            <a:srgbClr val="E7EE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10"/>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165" name="Google Shape;165;p10"/>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66" name="Google Shape;166;p10"/>
          <p:cNvSpPr/>
          <p:nvPr/>
        </p:nvSpPr>
        <p:spPr>
          <a:xfrm>
            <a:off x="6319599" y="1032510"/>
            <a:ext cx="7477601" cy="1388745"/>
          </a:xfrm>
          <a:prstGeom prst="rect">
            <a:avLst/>
          </a:prstGeom>
          <a:noFill/>
          <a:ln>
            <a:noFill/>
          </a:ln>
        </p:spPr>
        <p:txBody>
          <a:bodyPr anchorCtr="0" anchor="t" bIns="45700" lIns="91425" spcFirstLastPara="1" rIns="91425" wrap="square" tIns="45700">
            <a:noAutofit/>
          </a:bodyPr>
          <a:lstStyle/>
          <a:p>
            <a:pPr indent="0" lvl="0" marL="0" marR="0" rtl="0" algn="l">
              <a:lnSpc>
                <a:spcPct val="125028"/>
              </a:lnSpc>
              <a:spcBef>
                <a:spcPts val="0"/>
              </a:spcBef>
              <a:spcAft>
                <a:spcPts val="0"/>
              </a:spcAft>
              <a:buClr>
                <a:srgbClr val="1F1E1E"/>
              </a:buClr>
              <a:buSzPts val="4375"/>
              <a:buFont typeface="Alexandria"/>
              <a:buNone/>
            </a:pPr>
            <a:r>
              <a:rPr b="1" i="0" lang="en-US" sz="4375" u="none" cap="none" strike="noStrike">
                <a:solidFill>
                  <a:srgbClr val="1F1E1E"/>
                </a:solidFill>
                <a:latin typeface="Alexandria"/>
                <a:ea typeface="Alexandria"/>
                <a:cs typeface="Alexandria"/>
                <a:sym typeface="Alexandria"/>
              </a:rPr>
              <a:t>Conclusion and Future Improvements</a:t>
            </a:r>
            <a:endParaRPr b="0" i="0" sz="4375" u="none" cap="none" strike="noStrike">
              <a:solidFill>
                <a:schemeClr val="dk1"/>
              </a:solidFill>
              <a:latin typeface="Calibri"/>
              <a:ea typeface="Calibri"/>
              <a:cs typeface="Calibri"/>
              <a:sym typeface="Calibri"/>
            </a:endParaRPr>
          </a:p>
        </p:txBody>
      </p:sp>
      <p:sp>
        <p:nvSpPr>
          <p:cNvPr id="167" name="Google Shape;167;p10"/>
          <p:cNvSpPr/>
          <p:nvPr/>
        </p:nvSpPr>
        <p:spPr>
          <a:xfrm>
            <a:off x="6675001" y="2754511"/>
            <a:ext cx="7122200" cy="1421606"/>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3B3535"/>
              </a:buClr>
              <a:buSzPts val="1750"/>
              <a:buFont typeface="Calibri"/>
              <a:buNone/>
            </a:pPr>
            <a:r>
              <a:rPr b="0" i="0" lang="en-US" sz="1650" u="none" cap="none" strike="noStrike">
                <a:solidFill>
                  <a:srgbClr val="3B3535"/>
                </a:solidFill>
                <a:latin typeface="Sora"/>
                <a:ea typeface="Sora"/>
                <a:cs typeface="Sora"/>
                <a:sym typeface="Sora"/>
              </a:rPr>
              <a:t>In conclusion, the CNN-based </a:t>
            </a:r>
            <a:r>
              <a:rPr b="1" i="0" lang="en-US" sz="1650" u="none" cap="none" strike="noStrike">
                <a:solidFill>
                  <a:srgbClr val="3B3535"/>
                </a:solidFill>
                <a:latin typeface="Sora"/>
                <a:ea typeface="Sora"/>
                <a:cs typeface="Sora"/>
                <a:sym typeface="Sora"/>
              </a:rPr>
              <a:t>cat vs. dog image classification</a:t>
            </a:r>
            <a:r>
              <a:rPr b="0" i="0" lang="en-US" sz="1650" u="none" cap="none" strike="noStrike">
                <a:solidFill>
                  <a:srgbClr val="3B3535"/>
                </a:solidFill>
                <a:latin typeface="Sora"/>
                <a:ea typeface="Sora"/>
                <a:cs typeface="Sora"/>
                <a:sym typeface="Sora"/>
              </a:rPr>
              <a:t> solution has proven to be a powerful and accurate tool, empowering end-users to quickly and reliably identify pet species.</a:t>
            </a:r>
            <a:endParaRPr b="0" i="0" sz="1650" u="none" cap="none" strike="noStrike">
              <a:solidFill>
                <a:schemeClr val="dk1"/>
              </a:solidFill>
              <a:latin typeface="Calibri"/>
              <a:ea typeface="Calibri"/>
              <a:cs typeface="Calibri"/>
              <a:sym typeface="Calibri"/>
            </a:endParaRPr>
          </a:p>
        </p:txBody>
      </p:sp>
      <p:sp>
        <p:nvSpPr>
          <p:cNvPr id="168" name="Google Shape;168;p10"/>
          <p:cNvSpPr/>
          <p:nvPr/>
        </p:nvSpPr>
        <p:spPr>
          <a:xfrm>
            <a:off x="6675001" y="4264938"/>
            <a:ext cx="7122200" cy="1421606"/>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3B3535"/>
              </a:buClr>
              <a:buSzPts val="1750"/>
              <a:buFont typeface="Calibri"/>
              <a:buNone/>
            </a:pPr>
            <a:r>
              <a:rPr b="0" i="0" lang="en-US" sz="1650" u="none" cap="none" strike="noStrike">
                <a:solidFill>
                  <a:srgbClr val="3B3535"/>
                </a:solidFill>
                <a:latin typeface="Sora"/>
                <a:ea typeface="Sora"/>
                <a:cs typeface="Sora"/>
                <a:sym typeface="Sora"/>
              </a:rPr>
              <a:t>To further enhance the solution, </a:t>
            </a:r>
            <a:r>
              <a:rPr b="0" i="0" lang="en-US" sz="1650" u="sng" cap="none" strike="noStrike">
                <a:solidFill>
                  <a:srgbClr val="3B3535"/>
                </a:solidFill>
                <a:latin typeface="Sora"/>
                <a:ea typeface="Sora"/>
                <a:cs typeface="Sora"/>
                <a:sym typeface="Sora"/>
              </a:rPr>
              <a:t>future improvements</a:t>
            </a:r>
            <a:r>
              <a:rPr b="0" i="0" lang="en-US" sz="1650" u="none" cap="none" strike="noStrike">
                <a:solidFill>
                  <a:srgbClr val="3B3535"/>
                </a:solidFill>
                <a:latin typeface="Sora"/>
                <a:ea typeface="Sora"/>
                <a:cs typeface="Sora"/>
                <a:sym typeface="Sora"/>
              </a:rPr>
              <a:t> could include </a:t>
            </a:r>
            <a:r>
              <a:rPr b="1" i="0" lang="en-US" sz="1650" u="none" cap="none" strike="noStrike">
                <a:solidFill>
                  <a:srgbClr val="3B3535"/>
                </a:solidFill>
                <a:latin typeface="Sora"/>
                <a:ea typeface="Sora"/>
                <a:cs typeface="Sora"/>
                <a:sym typeface="Sora"/>
              </a:rPr>
              <a:t>expanding the dataset</a:t>
            </a:r>
            <a:r>
              <a:rPr b="0" i="0" lang="en-US" sz="1650" u="none" cap="none" strike="noStrike">
                <a:solidFill>
                  <a:srgbClr val="3B3535"/>
                </a:solidFill>
                <a:latin typeface="Sora"/>
                <a:ea typeface="Sora"/>
                <a:cs typeface="Sora"/>
                <a:sym typeface="Sora"/>
              </a:rPr>
              <a:t> to include more diverse breeds, refining the model architecture, and integrating </a:t>
            </a:r>
            <a:r>
              <a:rPr b="1" i="0" lang="en-US" sz="1650" u="none" cap="none" strike="noStrike">
                <a:solidFill>
                  <a:srgbClr val="3B3535"/>
                </a:solidFill>
                <a:latin typeface="Sora"/>
                <a:ea typeface="Sora"/>
                <a:cs typeface="Sora"/>
                <a:sym typeface="Sora"/>
              </a:rPr>
              <a:t>real-time video analysis</a:t>
            </a:r>
            <a:r>
              <a:rPr b="0" i="0" lang="en-US" sz="1650" u="none" cap="none" strike="noStrike">
                <a:solidFill>
                  <a:srgbClr val="3B3535"/>
                </a:solidFill>
                <a:latin typeface="Sora"/>
                <a:ea typeface="Sora"/>
                <a:cs typeface="Sora"/>
                <a:sym typeface="Sora"/>
              </a:rPr>
              <a:t> for </a:t>
            </a:r>
            <a:r>
              <a:rPr b="0" i="1" lang="en-US" sz="1650" u="none" cap="none" strike="noStrike">
                <a:solidFill>
                  <a:srgbClr val="3B3535"/>
                </a:solidFill>
                <a:latin typeface="Sora"/>
                <a:ea typeface="Sora"/>
                <a:cs typeface="Sora"/>
                <a:sym typeface="Sora"/>
              </a:rPr>
              <a:t>instant pet identification</a:t>
            </a:r>
            <a:r>
              <a:rPr b="0" i="0" lang="en-US" sz="1650" u="none" cap="none" strike="noStrike">
                <a:solidFill>
                  <a:srgbClr val="3B3535"/>
                </a:solidFill>
                <a:latin typeface="Sora"/>
                <a:ea typeface="Sora"/>
                <a:cs typeface="Sora"/>
                <a:sym typeface="Sora"/>
              </a:rPr>
              <a:t>.</a:t>
            </a:r>
            <a:endParaRPr b="0" i="0" sz="1650" u="none" cap="none" strike="noStrike">
              <a:solidFill>
                <a:schemeClr val="dk1"/>
              </a:solidFill>
              <a:latin typeface="Calibri"/>
              <a:ea typeface="Calibri"/>
              <a:cs typeface="Calibri"/>
              <a:sym typeface="Calibri"/>
            </a:endParaRPr>
          </a:p>
        </p:txBody>
      </p:sp>
      <p:sp>
        <p:nvSpPr>
          <p:cNvPr id="169" name="Google Shape;169;p10"/>
          <p:cNvSpPr/>
          <p:nvPr/>
        </p:nvSpPr>
        <p:spPr>
          <a:xfrm>
            <a:off x="6675001" y="5775365"/>
            <a:ext cx="7122200" cy="1421606"/>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3B3535"/>
              </a:buClr>
              <a:buSzPts val="1750"/>
              <a:buFont typeface="Calibri"/>
              <a:buNone/>
            </a:pPr>
            <a:r>
              <a:rPr b="0" i="0" lang="en-US" sz="1650" u="none" cap="none" strike="noStrike">
                <a:solidFill>
                  <a:srgbClr val="3B3535"/>
                </a:solidFill>
                <a:latin typeface="Sora"/>
                <a:ea typeface="Sora"/>
                <a:cs typeface="Sora"/>
                <a:sym typeface="Sora"/>
              </a:rPr>
              <a:t>By continually </a:t>
            </a:r>
            <a:r>
              <a:rPr b="0" i="1" lang="en-US" sz="1650" u="none" cap="none" strike="noStrike">
                <a:solidFill>
                  <a:srgbClr val="3B3535"/>
                </a:solidFill>
                <a:latin typeface="Sora"/>
                <a:ea typeface="Sora"/>
                <a:cs typeface="Sora"/>
                <a:sym typeface="Sora"/>
              </a:rPr>
              <a:t>iterating and improving</a:t>
            </a:r>
            <a:r>
              <a:rPr b="0" i="0" lang="en-US" sz="1650" u="none" cap="none" strike="noStrike">
                <a:solidFill>
                  <a:srgbClr val="3B3535"/>
                </a:solidFill>
                <a:latin typeface="Sora"/>
                <a:ea typeface="Sora"/>
                <a:cs typeface="Sora"/>
                <a:sym typeface="Sora"/>
              </a:rPr>
              <a:t> the solution, we can deliver an even more </a:t>
            </a:r>
            <a:r>
              <a:rPr b="1" i="0" lang="en-US" sz="1650" u="none" cap="none" strike="noStrike">
                <a:solidFill>
                  <a:srgbClr val="3B3535"/>
                </a:solidFill>
                <a:latin typeface="Sora"/>
                <a:ea typeface="Sora"/>
                <a:cs typeface="Sora"/>
                <a:sym typeface="Sora"/>
              </a:rPr>
              <a:t>robust and user-friendly</a:t>
            </a:r>
            <a:r>
              <a:rPr b="0" i="0" lang="en-US" sz="1650" u="none" cap="none" strike="noStrike">
                <a:solidFill>
                  <a:srgbClr val="3B3535"/>
                </a:solidFill>
                <a:latin typeface="Sora"/>
                <a:ea typeface="Sora"/>
                <a:cs typeface="Sora"/>
                <a:sym typeface="Sora"/>
              </a:rPr>
              <a:t> platform that truly revolutionizes the way people interact with and understand their furry companions.</a:t>
            </a:r>
            <a:endParaRPr b="0" i="0" sz="1650" u="none" cap="none" strike="noStrik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 name="Shape 23"/>
        <p:cNvGrpSpPr/>
        <p:nvPr/>
      </p:nvGrpSpPr>
      <p:grpSpPr>
        <a:xfrm>
          <a:off x="0" y="0"/>
          <a:ext cx="0" cy="0"/>
          <a:chOff x="0" y="0"/>
          <a:chExt cx="0" cy="0"/>
        </a:xfrm>
      </p:grpSpPr>
      <p:sp>
        <p:nvSpPr>
          <p:cNvPr id="24" name="Google Shape;24;p1"/>
          <p:cNvSpPr/>
          <p:nvPr/>
        </p:nvSpPr>
        <p:spPr>
          <a:xfrm>
            <a:off x="0" y="0"/>
            <a:ext cx="14630400" cy="8229600"/>
          </a:xfrm>
          <a:prstGeom prst="rect">
            <a:avLst/>
          </a:prstGeom>
          <a:solidFill>
            <a:srgbClr val="E7EE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1"/>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26" name="Google Shape;26;p1"/>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27" name="Google Shape;27;p1"/>
          <p:cNvSpPr/>
          <p:nvPr/>
        </p:nvSpPr>
        <p:spPr>
          <a:xfrm>
            <a:off x="701624" y="1048196"/>
            <a:ext cx="7477500" cy="2874600"/>
          </a:xfrm>
          <a:prstGeom prst="rect">
            <a:avLst/>
          </a:prstGeom>
          <a:noFill/>
          <a:ln>
            <a:noFill/>
          </a:ln>
        </p:spPr>
        <p:txBody>
          <a:bodyPr anchorCtr="0" anchor="t" bIns="45700" lIns="91425" spcFirstLastPara="1" rIns="91425" wrap="square" tIns="45700">
            <a:noAutofit/>
          </a:bodyPr>
          <a:lstStyle/>
          <a:p>
            <a:pPr indent="0" lvl="0" marL="0" marR="0" rtl="0" algn="l">
              <a:lnSpc>
                <a:spcPct val="125020"/>
              </a:lnSpc>
              <a:spcBef>
                <a:spcPts val="0"/>
              </a:spcBef>
              <a:spcAft>
                <a:spcPts val="0"/>
              </a:spcAft>
              <a:buClr>
                <a:srgbClr val="1F1E1E"/>
              </a:buClr>
              <a:buSzPts val="6035"/>
              <a:buFont typeface="Alexandria"/>
              <a:buNone/>
            </a:pPr>
            <a:r>
              <a:rPr b="1" i="0" lang="en-US" sz="6035" u="none" cap="none" strike="noStrike">
                <a:solidFill>
                  <a:srgbClr val="1F1E1E"/>
                </a:solidFill>
                <a:latin typeface="Alexandria"/>
                <a:ea typeface="Alexandria"/>
                <a:cs typeface="Alexandria"/>
                <a:sym typeface="Alexandria"/>
              </a:rPr>
              <a:t>Overview of the Project: Cat vs. Dog Classification</a:t>
            </a:r>
            <a:endParaRPr b="0" i="0" sz="6035" u="none" cap="none" strike="noStrike">
              <a:solidFill>
                <a:schemeClr val="dk1"/>
              </a:solidFill>
              <a:latin typeface="Calibri"/>
              <a:ea typeface="Calibri"/>
              <a:cs typeface="Calibri"/>
              <a:sym typeface="Calibri"/>
            </a:endParaRPr>
          </a:p>
        </p:txBody>
      </p:sp>
      <p:sp>
        <p:nvSpPr>
          <p:cNvPr id="28" name="Google Shape;28;p1"/>
          <p:cNvSpPr/>
          <p:nvPr/>
        </p:nvSpPr>
        <p:spPr>
          <a:xfrm>
            <a:off x="833199" y="4830247"/>
            <a:ext cx="7477601" cy="1777008"/>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3B3535"/>
              </a:buClr>
              <a:buSzPts val="1750"/>
              <a:buFont typeface="Sora"/>
              <a:buNone/>
            </a:pPr>
            <a:r>
              <a:rPr b="0" i="0" lang="en-US" sz="1750" u="none" cap="none" strike="noStrike">
                <a:solidFill>
                  <a:srgbClr val="3B3535"/>
                </a:solidFill>
                <a:latin typeface="Sora"/>
                <a:ea typeface="Sora"/>
                <a:cs typeface="Sora"/>
                <a:sym typeface="Sora"/>
              </a:rPr>
              <a:t>This project aims to develop an image classification model that can accurately distinguish between images of cats and dogs. Using convolutional neural networks (CNN), we will train a deep learning model to recognize the unique visual features that distinguish these two popular pet species.</a:t>
            </a:r>
            <a:endParaRPr b="0" i="0" sz="1750" u="none" cap="none" strike="noStrik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 name="Shape 33"/>
        <p:cNvGrpSpPr/>
        <p:nvPr/>
      </p:nvGrpSpPr>
      <p:grpSpPr>
        <a:xfrm>
          <a:off x="0" y="0"/>
          <a:ext cx="0" cy="0"/>
          <a:chOff x="0" y="0"/>
          <a:chExt cx="0" cy="0"/>
        </a:xfrm>
      </p:grpSpPr>
      <p:sp>
        <p:nvSpPr>
          <p:cNvPr id="34" name="Google Shape;34;p2"/>
          <p:cNvSpPr/>
          <p:nvPr/>
        </p:nvSpPr>
        <p:spPr>
          <a:xfrm>
            <a:off x="0" y="0"/>
            <a:ext cx="14630400" cy="8229600"/>
          </a:xfrm>
          <a:prstGeom prst="rect">
            <a:avLst/>
          </a:prstGeom>
          <a:solidFill>
            <a:srgbClr val="E7EE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2"/>
          <p:cNvSpPr/>
          <p:nvPr/>
        </p:nvSpPr>
        <p:spPr>
          <a:xfrm>
            <a:off x="1760220" y="1605796"/>
            <a:ext cx="5554980" cy="694373"/>
          </a:xfrm>
          <a:prstGeom prst="rect">
            <a:avLst/>
          </a:prstGeom>
          <a:noFill/>
          <a:ln>
            <a:noFill/>
          </a:ln>
        </p:spPr>
        <p:txBody>
          <a:bodyPr anchorCtr="0" anchor="t" bIns="45700" lIns="91425" spcFirstLastPara="1" rIns="91425" wrap="square" tIns="45700">
            <a:noAutofit/>
          </a:bodyPr>
          <a:lstStyle/>
          <a:p>
            <a:pPr indent="0" lvl="0" marL="0" marR="0" rtl="0" algn="l">
              <a:lnSpc>
                <a:spcPct val="125028"/>
              </a:lnSpc>
              <a:spcBef>
                <a:spcPts val="0"/>
              </a:spcBef>
              <a:spcAft>
                <a:spcPts val="0"/>
              </a:spcAft>
              <a:buClr>
                <a:srgbClr val="1F1E1E"/>
              </a:buClr>
              <a:buSzPts val="4375"/>
              <a:buFont typeface="Alexandria"/>
              <a:buNone/>
            </a:pPr>
            <a:r>
              <a:rPr b="1" i="0" lang="en-US" sz="4375" u="none" cap="none" strike="noStrike">
                <a:solidFill>
                  <a:srgbClr val="1F1E1E"/>
                </a:solidFill>
                <a:latin typeface="Alexandria"/>
                <a:ea typeface="Alexandria"/>
                <a:cs typeface="Alexandria"/>
                <a:sym typeface="Alexandria"/>
              </a:rPr>
              <a:t>Agenda</a:t>
            </a:r>
            <a:endParaRPr b="0" i="0" sz="4375" u="none" cap="none" strike="noStrike">
              <a:solidFill>
                <a:schemeClr val="dk1"/>
              </a:solidFill>
              <a:latin typeface="Calibri"/>
              <a:ea typeface="Calibri"/>
              <a:cs typeface="Calibri"/>
              <a:sym typeface="Calibri"/>
            </a:endParaRPr>
          </a:p>
        </p:txBody>
      </p:sp>
      <p:sp>
        <p:nvSpPr>
          <p:cNvPr id="37" name="Google Shape;37;p2"/>
          <p:cNvSpPr/>
          <p:nvPr/>
        </p:nvSpPr>
        <p:spPr>
          <a:xfrm>
            <a:off x="1760220" y="2744510"/>
            <a:ext cx="5443895" cy="1650802"/>
          </a:xfrm>
          <a:prstGeom prst="roundRect">
            <a:avLst>
              <a:gd fmla="val 6057" name="adj"/>
            </a:avLst>
          </a:prstGeom>
          <a:solidFill>
            <a:srgbClr val="D5DCF6"/>
          </a:solidFill>
          <a:ln cap="flat" cmpd="sng" w="9525">
            <a:solidFill>
              <a:srgbClr val="BBC2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2"/>
          <p:cNvSpPr/>
          <p:nvPr/>
        </p:nvSpPr>
        <p:spPr>
          <a:xfrm>
            <a:off x="1990011" y="2974300"/>
            <a:ext cx="2777490" cy="347186"/>
          </a:xfrm>
          <a:prstGeom prst="rect">
            <a:avLst/>
          </a:prstGeom>
          <a:noFill/>
          <a:ln>
            <a:noFill/>
          </a:ln>
        </p:spPr>
        <p:txBody>
          <a:bodyPr anchorCtr="0" anchor="t" bIns="45700" lIns="91425" spcFirstLastPara="1" rIns="91425" wrap="square" tIns="45700">
            <a:noAutofit/>
          </a:bodyPr>
          <a:lstStyle/>
          <a:p>
            <a:pPr indent="0" lvl="0" marL="0" marR="0" rtl="0" algn="l">
              <a:lnSpc>
                <a:spcPct val="125171"/>
              </a:lnSpc>
              <a:spcBef>
                <a:spcPts val="0"/>
              </a:spcBef>
              <a:spcAft>
                <a:spcPts val="0"/>
              </a:spcAft>
              <a:buClr>
                <a:srgbClr val="3B3535"/>
              </a:buClr>
              <a:buSzPts val="2185"/>
              <a:buFont typeface="Alexandria"/>
              <a:buNone/>
            </a:pPr>
            <a:r>
              <a:rPr b="1" i="0" lang="en-US" sz="2185" u="none" cap="none" strike="noStrike">
                <a:solidFill>
                  <a:srgbClr val="3B3535"/>
                </a:solidFill>
                <a:latin typeface="Alexandria"/>
                <a:ea typeface="Alexandria"/>
                <a:cs typeface="Alexandria"/>
                <a:sym typeface="Alexandria"/>
              </a:rPr>
              <a:t>Overview</a:t>
            </a:r>
            <a:endParaRPr b="0" i="0" sz="2185" u="none" cap="none" strike="noStrike">
              <a:solidFill>
                <a:schemeClr val="dk1"/>
              </a:solidFill>
              <a:latin typeface="Calibri"/>
              <a:ea typeface="Calibri"/>
              <a:cs typeface="Calibri"/>
              <a:sym typeface="Calibri"/>
            </a:endParaRPr>
          </a:p>
        </p:txBody>
      </p:sp>
      <p:sp>
        <p:nvSpPr>
          <p:cNvPr id="39" name="Google Shape;39;p2"/>
          <p:cNvSpPr/>
          <p:nvPr/>
        </p:nvSpPr>
        <p:spPr>
          <a:xfrm>
            <a:off x="1990011" y="3454717"/>
            <a:ext cx="4984313" cy="710803"/>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3B3535"/>
              </a:buClr>
              <a:buSzPts val="1750"/>
              <a:buFont typeface="Sora"/>
              <a:buNone/>
            </a:pPr>
            <a:r>
              <a:rPr b="0" i="0" lang="en-US" sz="1750" u="none" cap="none" strike="noStrike">
                <a:solidFill>
                  <a:srgbClr val="3B3535"/>
                </a:solidFill>
                <a:latin typeface="Sora"/>
                <a:ea typeface="Sora"/>
                <a:cs typeface="Sora"/>
                <a:sym typeface="Sora"/>
              </a:rPr>
              <a:t>Introduction to the project, key objectives, and expected outcomes.</a:t>
            </a:r>
            <a:endParaRPr b="0" i="0" sz="1750" u="none" cap="none" strike="noStrike">
              <a:solidFill>
                <a:schemeClr val="dk1"/>
              </a:solidFill>
              <a:latin typeface="Calibri"/>
              <a:ea typeface="Calibri"/>
              <a:cs typeface="Calibri"/>
              <a:sym typeface="Calibri"/>
            </a:endParaRPr>
          </a:p>
        </p:txBody>
      </p:sp>
      <p:sp>
        <p:nvSpPr>
          <p:cNvPr id="40" name="Google Shape;40;p2"/>
          <p:cNvSpPr/>
          <p:nvPr/>
        </p:nvSpPr>
        <p:spPr>
          <a:xfrm>
            <a:off x="7426285" y="2744510"/>
            <a:ext cx="5443895" cy="1650802"/>
          </a:xfrm>
          <a:prstGeom prst="roundRect">
            <a:avLst>
              <a:gd fmla="val 6057" name="adj"/>
            </a:avLst>
          </a:prstGeom>
          <a:solidFill>
            <a:srgbClr val="D5DCF6"/>
          </a:solidFill>
          <a:ln cap="flat" cmpd="sng" w="9525">
            <a:solidFill>
              <a:srgbClr val="BBC2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2"/>
          <p:cNvSpPr/>
          <p:nvPr/>
        </p:nvSpPr>
        <p:spPr>
          <a:xfrm>
            <a:off x="7656075" y="2974300"/>
            <a:ext cx="3803100" cy="347100"/>
          </a:xfrm>
          <a:prstGeom prst="rect">
            <a:avLst/>
          </a:prstGeom>
          <a:noFill/>
          <a:ln>
            <a:noFill/>
          </a:ln>
        </p:spPr>
        <p:txBody>
          <a:bodyPr anchorCtr="0" anchor="t" bIns="45700" lIns="91425" spcFirstLastPara="1" rIns="91425" wrap="square" tIns="45700">
            <a:noAutofit/>
          </a:bodyPr>
          <a:lstStyle/>
          <a:p>
            <a:pPr indent="0" lvl="0" marL="0" marR="0" rtl="0" algn="l">
              <a:lnSpc>
                <a:spcPct val="125171"/>
              </a:lnSpc>
              <a:spcBef>
                <a:spcPts val="0"/>
              </a:spcBef>
              <a:spcAft>
                <a:spcPts val="0"/>
              </a:spcAft>
              <a:buClr>
                <a:srgbClr val="3B3535"/>
              </a:buClr>
              <a:buSzPts val="2185"/>
              <a:buFont typeface="Alexandria"/>
              <a:buNone/>
            </a:pPr>
            <a:r>
              <a:rPr b="1" i="0" lang="en-US" sz="2185" u="none" cap="none" strike="noStrike">
                <a:solidFill>
                  <a:srgbClr val="3B3535"/>
                </a:solidFill>
                <a:latin typeface="Alexandria"/>
                <a:ea typeface="Alexandria"/>
                <a:cs typeface="Alexandria"/>
                <a:sym typeface="Alexandria"/>
              </a:rPr>
              <a:t>Dataset</a:t>
            </a:r>
            <a:r>
              <a:rPr b="1" lang="en-US" sz="2185">
                <a:solidFill>
                  <a:srgbClr val="3B3535"/>
                </a:solidFill>
                <a:latin typeface="Alexandria"/>
                <a:ea typeface="Alexandria"/>
                <a:cs typeface="Alexandria"/>
                <a:sym typeface="Alexandria"/>
              </a:rPr>
              <a:t> </a:t>
            </a:r>
            <a:r>
              <a:rPr b="1" i="0" lang="en-US" sz="2185" u="none" cap="none" strike="noStrike">
                <a:solidFill>
                  <a:srgbClr val="3B3535"/>
                </a:solidFill>
                <a:latin typeface="Alexandria"/>
                <a:ea typeface="Alexandria"/>
                <a:cs typeface="Alexandria"/>
                <a:sym typeface="Alexandria"/>
              </a:rPr>
              <a:t>Preparation</a:t>
            </a:r>
            <a:endParaRPr b="0" i="0" sz="2185" u="none" cap="none" strike="noStrike">
              <a:solidFill>
                <a:schemeClr val="dk1"/>
              </a:solidFill>
              <a:latin typeface="Calibri"/>
              <a:ea typeface="Calibri"/>
              <a:cs typeface="Calibri"/>
              <a:sym typeface="Calibri"/>
            </a:endParaRPr>
          </a:p>
        </p:txBody>
      </p:sp>
      <p:sp>
        <p:nvSpPr>
          <p:cNvPr id="42" name="Google Shape;42;p2"/>
          <p:cNvSpPr/>
          <p:nvPr/>
        </p:nvSpPr>
        <p:spPr>
          <a:xfrm>
            <a:off x="7656076" y="3454717"/>
            <a:ext cx="4984313" cy="710803"/>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3B3535"/>
              </a:buClr>
              <a:buSzPts val="1750"/>
              <a:buFont typeface="Sora"/>
              <a:buNone/>
            </a:pPr>
            <a:r>
              <a:rPr b="0" i="0" lang="en-US" sz="1650" u="none" cap="none" strike="noStrike">
                <a:solidFill>
                  <a:srgbClr val="3B3535"/>
                </a:solidFill>
                <a:latin typeface="Sora"/>
                <a:ea typeface="Sora"/>
                <a:cs typeface="Sora"/>
                <a:sym typeface="Sora"/>
              </a:rPr>
              <a:t>Data collection, cleaning, and preprocessing for the Cat vs. Dog image dataset.</a:t>
            </a:r>
            <a:endParaRPr b="0" i="0" sz="1650" u="none" cap="none" strike="noStrike">
              <a:solidFill>
                <a:schemeClr val="dk1"/>
              </a:solidFill>
              <a:latin typeface="Calibri"/>
              <a:ea typeface="Calibri"/>
              <a:cs typeface="Calibri"/>
              <a:sym typeface="Calibri"/>
            </a:endParaRPr>
          </a:p>
        </p:txBody>
      </p:sp>
      <p:sp>
        <p:nvSpPr>
          <p:cNvPr id="43" name="Google Shape;43;p2"/>
          <p:cNvSpPr/>
          <p:nvPr/>
        </p:nvSpPr>
        <p:spPr>
          <a:xfrm>
            <a:off x="1760220" y="4617482"/>
            <a:ext cx="5443895" cy="2006203"/>
          </a:xfrm>
          <a:prstGeom prst="roundRect">
            <a:avLst>
              <a:gd fmla="val 4984" name="adj"/>
            </a:avLst>
          </a:prstGeom>
          <a:solidFill>
            <a:srgbClr val="D5DCF6"/>
          </a:solidFill>
          <a:ln cap="flat" cmpd="sng" w="9525">
            <a:solidFill>
              <a:srgbClr val="BBC2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
          <p:cNvSpPr/>
          <p:nvPr/>
        </p:nvSpPr>
        <p:spPr>
          <a:xfrm>
            <a:off x="1990011" y="4847273"/>
            <a:ext cx="2777490" cy="347186"/>
          </a:xfrm>
          <a:prstGeom prst="rect">
            <a:avLst/>
          </a:prstGeom>
          <a:noFill/>
          <a:ln>
            <a:noFill/>
          </a:ln>
        </p:spPr>
        <p:txBody>
          <a:bodyPr anchorCtr="0" anchor="t" bIns="45700" lIns="91425" spcFirstLastPara="1" rIns="91425" wrap="square" tIns="45700">
            <a:noAutofit/>
          </a:bodyPr>
          <a:lstStyle/>
          <a:p>
            <a:pPr indent="0" lvl="0" marL="0" marR="0" rtl="0" algn="l">
              <a:lnSpc>
                <a:spcPct val="125171"/>
              </a:lnSpc>
              <a:spcBef>
                <a:spcPts val="0"/>
              </a:spcBef>
              <a:spcAft>
                <a:spcPts val="0"/>
              </a:spcAft>
              <a:buClr>
                <a:srgbClr val="3B3535"/>
              </a:buClr>
              <a:buSzPts val="2185"/>
              <a:buFont typeface="Alexandria"/>
              <a:buNone/>
            </a:pPr>
            <a:r>
              <a:rPr b="1" i="0" lang="en-US" sz="2185" u="none" cap="none" strike="noStrike">
                <a:solidFill>
                  <a:srgbClr val="3B3535"/>
                </a:solidFill>
                <a:latin typeface="Alexandria"/>
                <a:ea typeface="Alexandria"/>
                <a:cs typeface="Alexandria"/>
                <a:sym typeface="Alexandria"/>
              </a:rPr>
              <a:t>Model Training</a:t>
            </a:r>
            <a:endParaRPr b="0" i="0" sz="2185" u="none" cap="none" strike="noStrike">
              <a:solidFill>
                <a:schemeClr val="dk1"/>
              </a:solidFill>
              <a:latin typeface="Calibri"/>
              <a:ea typeface="Calibri"/>
              <a:cs typeface="Calibri"/>
              <a:sym typeface="Calibri"/>
            </a:endParaRPr>
          </a:p>
        </p:txBody>
      </p:sp>
      <p:sp>
        <p:nvSpPr>
          <p:cNvPr id="45" name="Google Shape;45;p2"/>
          <p:cNvSpPr/>
          <p:nvPr/>
        </p:nvSpPr>
        <p:spPr>
          <a:xfrm>
            <a:off x="1990011" y="5327690"/>
            <a:ext cx="4984313" cy="1066205"/>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3B3535"/>
              </a:buClr>
              <a:buSzPts val="1750"/>
              <a:buFont typeface="Sora"/>
              <a:buNone/>
            </a:pPr>
            <a:r>
              <a:rPr b="0" i="0" lang="en-US" sz="1750" u="none" cap="none" strike="noStrike">
                <a:solidFill>
                  <a:srgbClr val="3B3535"/>
                </a:solidFill>
                <a:latin typeface="Sora"/>
                <a:ea typeface="Sora"/>
                <a:cs typeface="Sora"/>
                <a:sym typeface="Sora"/>
              </a:rPr>
              <a:t>Building and training the Convolutional Neural Network (CNN) model for image classification.</a:t>
            </a:r>
            <a:endParaRPr b="0" i="0" sz="1750" u="none" cap="none" strike="noStrike">
              <a:solidFill>
                <a:schemeClr val="dk1"/>
              </a:solidFill>
              <a:latin typeface="Calibri"/>
              <a:ea typeface="Calibri"/>
              <a:cs typeface="Calibri"/>
              <a:sym typeface="Calibri"/>
            </a:endParaRPr>
          </a:p>
        </p:txBody>
      </p:sp>
      <p:sp>
        <p:nvSpPr>
          <p:cNvPr id="46" name="Google Shape;46;p2"/>
          <p:cNvSpPr/>
          <p:nvPr/>
        </p:nvSpPr>
        <p:spPr>
          <a:xfrm>
            <a:off x="7426285" y="4617482"/>
            <a:ext cx="5443895" cy="2006203"/>
          </a:xfrm>
          <a:prstGeom prst="roundRect">
            <a:avLst>
              <a:gd fmla="val 4984" name="adj"/>
            </a:avLst>
          </a:prstGeom>
          <a:solidFill>
            <a:srgbClr val="D5DCF6"/>
          </a:solidFill>
          <a:ln cap="flat" cmpd="sng" w="9525">
            <a:solidFill>
              <a:srgbClr val="BBC2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2"/>
          <p:cNvSpPr/>
          <p:nvPr/>
        </p:nvSpPr>
        <p:spPr>
          <a:xfrm>
            <a:off x="7656075" y="4847275"/>
            <a:ext cx="4984200" cy="347100"/>
          </a:xfrm>
          <a:prstGeom prst="rect">
            <a:avLst/>
          </a:prstGeom>
          <a:noFill/>
          <a:ln>
            <a:noFill/>
          </a:ln>
        </p:spPr>
        <p:txBody>
          <a:bodyPr anchorCtr="0" anchor="t" bIns="45700" lIns="91425" spcFirstLastPara="1" rIns="91425" wrap="square" tIns="45700">
            <a:noAutofit/>
          </a:bodyPr>
          <a:lstStyle/>
          <a:p>
            <a:pPr indent="0" lvl="0" marL="0" marR="0" rtl="0" algn="l">
              <a:lnSpc>
                <a:spcPct val="125171"/>
              </a:lnSpc>
              <a:spcBef>
                <a:spcPts val="0"/>
              </a:spcBef>
              <a:spcAft>
                <a:spcPts val="0"/>
              </a:spcAft>
              <a:buClr>
                <a:srgbClr val="3B3535"/>
              </a:buClr>
              <a:buSzPts val="2185"/>
              <a:buFont typeface="Alexandria"/>
              <a:buNone/>
            </a:pPr>
            <a:r>
              <a:rPr b="1" i="0" lang="en-US" sz="2185" u="none" cap="none" strike="noStrike">
                <a:solidFill>
                  <a:srgbClr val="3B3535"/>
                </a:solidFill>
                <a:latin typeface="Alexandria"/>
                <a:ea typeface="Alexandria"/>
                <a:cs typeface="Alexandria"/>
                <a:sym typeface="Alexandria"/>
              </a:rPr>
              <a:t>Evaluation and Deployment</a:t>
            </a:r>
            <a:endParaRPr b="0" i="0" sz="2185" u="none" cap="none" strike="noStrike">
              <a:solidFill>
                <a:schemeClr val="dk1"/>
              </a:solidFill>
              <a:latin typeface="Calibri"/>
              <a:ea typeface="Calibri"/>
              <a:cs typeface="Calibri"/>
              <a:sym typeface="Calibri"/>
            </a:endParaRPr>
          </a:p>
        </p:txBody>
      </p:sp>
      <p:sp>
        <p:nvSpPr>
          <p:cNvPr id="48" name="Google Shape;48;p2"/>
          <p:cNvSpPr/>
          <p:nvPr/>
        </p:nvSpPr>
        <p:spPr>
          <a:xfrm>
            <a:off x="7656076" y="5327690"/>
            <a:ext cx="4984313" cy="710803"/>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3B3535"/>
              </a:buClr>
              <a:buSzPts val="1750"/>
              <a:buFont typeface="Sora"/>
              <a:buNone/>
            </a:pPr>
            <a:r>
              <a:rPr b="0" i="0" lang="en-US" sz="1750" u="none" cap="none" strike="noStrike">
                <a:solidFill>
                  <a:srgbClr val="3B3535"/>
                </a:solidFill>
                <a:latin typeface="Sora"/>
                <a:ea typeface="Sora"/>
                <a:cs typeface="Sora"/>
                <a:sym typeface="Sora"/>
              </a:rPr>
              <a:t>Testing the model's performance and planning for real-world deployment.</a:t>
            </a:r>
            <a:endParaRPr b="0" i="0" sz="1750" u="none"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3"/>
          <p:cNvSpPr/>
          <p:nvPr/>
        </p:nvSpPr>
        <p:spPr>
          <a:xfrm>
            <a:off x="0" y="0"/>
            <a:ext cx="14630400" cy="8229600"/>
          </a:xfrm>
          <a:prstGeom prst="rect">
            <a:avLst/>
          </a:prstGeom>
          <a:solidFill>
            <a:srgbClr val="E7EE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3"/>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56" name="Google Shape;56;p3"/>
          <p:cNvPicPr preferRelativeResize="0"/>
          <p:nvPr/>
        </p:nvPicPr>
        <p:blipFill rotWithShape="1">
          <a:blip r:embed="rId3">
            <a:alphaModFix/>
          </a:blip>
          <a:srcRect b="0" l="0" r="0" t="0"/>
          <a:stretch/>
        </p:blipFill>
        <p:spPr>
          <a:xfrm>
            <a:off x="0" y="0"/>
            <a:ext cx="14630400" cy="2777490"/>
          </a:xfrm>
          <a:prstGeom prst="rect">
            <a:avLst/>
          </a:prstGeom>
          <a:noFill/>
          <a:ln>
            <a:noFill/>
          </a:ln>
        </p:spPr>
      </p:pic>
      <p:sp>
        <p:nvSpPr>
          <p:cNvPr id="57" name="Google Shape;57;p3"/>
          <p:cNvSpPr/>
          <p:nvPr/>
        </p:nvSpPr>
        <p:spPr>
          <a:xfrm>
            <a:off x="1712370" y="3783628"/>
            <a:ext cx="5555100" cy="694500"/>
          </a:xfrm>
          <a:prstGeom prst="rect">
            <a:avLst/>
          </a:prstGeom>
          <a:noFill/>
          <a:ln>
            <a:noFill/>
          </a:ln>
        </p:spPr>
        <p:txBody>
          <a:bodyPr anchorCtr="0" anchor="t" bIns="45700" lIns="91425" spcFirstLastPara="1" rIns="91425" wrap="square" tIns="45700">
            <a:noAutofit/>
          </a:bodyPr>
          <a:lstStyle/>
          <a:p>
            <a:pPr indent="0" lvl="0" marL="0" marR="0" rtl="0" algn="l">
              <a:lnSpc>
                <a:spcPct val="125028"/>
              </a:lnSpc>
              <a:spcBef>
                <a:spcPts val="0"/>
              </a:spcBef>
              <a:spcAft>
                <a:spcPts val="0"/>
              </a:spcAft>
              <a:buClr>
                <a:srgbClr val="1F1E1E"/>
              </a:buClr>
              <a:buSzPts val="4375"/>
              <a:buFont typeface="Alexandria"/>
              <a:buNone/>
            </a:pPr>
            <a:r>
              <a:rPr b="1" i="0" lang="en-US" sz="4375" u="none" cap="none" strike="noStrike">
                <a:solidFill>
                  <a:srgbClr val="1F1E1E"/>
                </a:solidFill>
                <a:latin typeface="Alexandria"/>
                <a:ea typeface="Alexandria"/>
                <a:cs typeface="Alexandria"/>
                <a:sym typeface="Alexandria"/>
              </a:rPr>
              <a:t>Problem statement</a:t>
            </a:r>
            <a:endParaRPr b="0" i="0" sz="4375" u="none" cap="none" strike="noStrike">
              <a:solidFill>
                <a:schemeClr val="dk1"/>
              </a:solidFill>
              <a:latin typeface="Calibri"/>
              <a:ea typeface="Calibri"/>
              <a:cs typeface="Calibri"/>
              <a:sym typeface="Calibri"/>
            </a:endParaRPr>
          </a:p>
        </p:txBody>
      </p:sp>
      <p:sp>
        <p:nvSpPr>
          <p:cNvPr id="58" name="Google Shape;58;p3"/>
          <p:cNvSpPr/>
          <p:nvPr/>
        </p:nvSpPr>
        <p:spPr>
          <a:xfrm>
            <a:off x="1760220" y="5484257"/>
            <a:ext cx="11109960" cy="1066205"/>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3B3535"/>
              </a:buClr>
              <a:buSzPts val="1750"/>
              <a:buFont typeface="Sora"/>
              <a:buNone/>
            </a:pPr>
            <a:r>
              <a:rPr b="0" i="0" lang="en-US" sz="1750" u="none" cap="none" strike="noStrike">
                <a:solidFill>
                  <a:srgbClr val="3B3535"/>
                </a:solidFill>
                <a:latin typeface="Sora"/>
                <a:ea typeface="Sora"/>
                <a:cs typeface="Sora"/>
                <a:sym typeface="Sora"/>
              </a:rPr>
              <a:t>The project aims to build a Convolutional Neural Network (CNN) model that can accurately classify images as either a cat or a dog. This is a common computer vision task with many real-world applications, such as pet identification, wildlife monitoring, and security systems.</a:t>
            </a:r>
            <a:endParaRPr b="0" i="0" sz="1750" u="none" cap="none" strike="noStrik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4"/>
          <p:cNvSpPr/>
          <p:nvPr/>
        </p:nvSpPr>
        <p:spPr>
          <a:xfrm>
            <a:off x="0" y="0"/>
            <a:ext cx="14630400" cy="8229600"/>
          </a:xfrm>
          <a:prstGeom prst="rect">
            <a:avLst/>
          </a:prstGeom>
          <a:solidFill>
            <a:srgbClr val="E7EE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4"/>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66" name="Google Shape;66;p4"/>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pic>
        <p:nvPicPr>
          <p:cNvPr descr="preencoded.png" id="67" name="Google Shape;67;p4"/>
          <p:cNvPicPr preferRelativeResize="0"/>
          <p:nvPr/>
        </p:nvPicPr>
        <p:blipFill rotWithShape="1">
          <a:blip r:embed="rId4">
            <a:alphaModFix/>
          </a:blip>
          <a:srcRect b="0" l="0" r="0" t="0"/>
          <a:stretch/>
        </p:blipFill>
        <p:spPr>
          <a:xfrm>
            <a:off x="9421654" y="2727960"/>
            <a:ext cx="4931093" cy="2773680"/>
          </a:xfrm>
          <a:prstGeom prst="rect">
            <a:avLst/>
          </a:prstGeom>
          <a:noFill/>
          <a:ln>
            <a:noFill/>
          </a:ln>
        </p:spPr>
      </p:pic>
      <p:sp>
        <p:nvSpPr>
          <p:cNvPr id="68" name="Google Shape;68;p4"/>
          <p:cNvSpPr/>
          <p:nvPr/>
        </p:nvSpPr>
        <p:spPr>
          <a:xfrm>
            <a:off x="833199" y="1004649"/>
            <a:ext cx="7477601" cy="2083118"/>
          </a:xfrm>
          <a:prstGeom prst="rect">
            <a:avLst/>
          </a:prstGeom>
          <a:noFill/>
          <a:ln>
            <a:noFill/>
          </a:ln>
        </p:spPr>
        <p:txBody>
          <a:bodyPr anchorCtr="0" anchor="t" bIns="45700" lIns="91425" spcFirstLastPara="1" rIns="91425" wrap="square" tIns="45700">
            <a:noAutofit/>
          </a:bodyPr>
          <a:lstStyle/>
          <a:p>
            <a:pPr indent="0" lvl="0" marL="0" marR="0" rtl="0" algn="l">
              <a:lnSpc>
                <a:spcPct val="125028"/>
              </a:lnSpc>
              <a:spcBef>
                <a:spcPts val="0"/>
              </a:spcBef>
              <a:spcAft>
                <a:spcPts val="0"/>
              </a:spcAft>
              <a:buClr>
                <a:srgbClr val="1F1E1E"/>
              </a:buClr>
              <a:buSzPts val="4375"/>
              <a:buFont typeface="Alexandria"/>
              <a:buNone/>
            </a:pPr>
            <a:r>
              <a:rPr b="1" i="0" lang="en-US" sz="4375" u="none" cap="none" strike="noStrike">
                <a:solidFill>
                  <a:srgbClr val="1F1E1E"/>
                </a:solidFill>
                <a:latin typeface="Alexandria"/>
                <a:ea typeface="Alexandria"/>
                <a:cs typeface="Alexandria"/>
                <a:sym typeface="Alexandria"/>
              </a:rPr>
              <a:t>Convolutional Neural Networks (CNNs) for Image Classification</a:t>
            </a:r>
            <a:endParaRPr b="0" i="0" sz="4375" u="none" cap="none" strike="noStrike">
              <a:solidFill>
                <a:schemeClr val="dk1"/>
              </a:solidFill>
              <a:latin typeface="Calibri"/>
              <a:ea typeface="Calibri"/>
              <a:cs typeface="Calibri"/>
              <a:sym typeface="Calibri"/>
            </a:endParaRPr>
          </a:p>
        </p:txBody>
      </p:sp>
      <p:sp>
        <p:nvSpPr>
          <p:cNvPr id="69" name="Google Shape;69;p4"/>
          <p:cNvSpPr/>
          <p:nvPr/>
        </p:nvSpPr>
        <p:spPr>
          <a:xfrm>
            <a:off x="833199" y="3421023"/>
            <a:ext cx="7477601" cy="1777008"/>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3B3535"/>
              </a:buClr>
              <a:buSzPts val="1750"/>
              <a:buFont typeface="Sora"/>
              <a:buNone/>
            </a:pPr>
            <a:r>
              <a:rPr b="0" i="0" lang="en-US" sz="1650" u="none" cap="none" strike="noStrike">
                <a:solidFill>
                  <a:srgbClr val="3B3535"/>
                </a:solidFill>
                <a:latin typeface="Sora"/>
                <a:ea typeface="Sora"/>
                <a:cs typeface="Sora"/>
                <a:sym typeface="Sora"/>
              </a:rPr>
              <a:t>Convolutional Neural Networks (CNNs) are a powerful deep learning architecture well-suited for image classification tasks. CNNs leverage hierarchical feature extraction, with convolutional layers learning low-level visual features and deeper layers combining these into higher-level semantic concepts.</a:t>
            </a:r>
            <a:endParaRPr b="0" i="0" sz="1650" u="none" cap="none" strike="noStrike">
              <a:solidFill>
                <a:schemeClr val="dk1"/>
              </a:solidFill>
              <a:latin typeface="Calibri"/>
              <a:ea typeface="Calibri"/>
              <a:cs typeface="Calibri"/>
              <a:sym typeface="Calibri"/>
            </a:endParaRPr>
          </a:p>
        </p:txBody>
      </p:sp>
      <p:sp>
        <p:nvSpPr>
          <p:cNvPr id="70" name="Google Shape;70;p4"/>
          <p:cNvSpPr/>
          <p:nvPr/>
        </p:nvSpPr>
        <p:spPr>
          <a:xfrm>
            <a:off x="833199" y="5447943"/>
            <a:ext cx="7477601" cy="1777008"/>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3B3535"/>
              </a:buClr>
              <a:buSzPts val="1750"/>
              <a:buFont typeface="Sora"/>
              <a:buNone/>
            </a:pPr>
            <a:r>
              <a:rPr b="0" i="0" lang="en-US" sz="1650" u="none" cap="none" strike="noStrike">
                <a:solidFill>
                  <a:srgbClr val="3B3535"/>
                </a:solidFill>
                <a:latin typeface="Sora"/>
                <a:ea typeface="Sora"/>
                <a:cs typeface="Sora"/>
                <a:sym typeface="Sora"/>
              </a:rPr>
              <a:t>The structured, grid-like nature of image data makes CNNs particularly effective, allowing them to efficiently process and learn from visual inputs. This makes CNNs a preferred choice for a wide range of image-based applications, from object detection to medical diagnosis.</a:t>
            </a:r>
            <a:endParaRPr b="0" i="0" sz="1650" u="none" cap="none" strike="noStrik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5"/>
          <p:cNvSpPr/>
          <p:nvPr/>
        </p:nvSpPr>
        <p:spPr>
          <a:xfrm>
            <a:off x="0" y="0"/>
            <a:ext cx="14630400" cy="8229600"/>
          </a:xfrm>
          <a:prstGeom prst="rect">
            <a:avLst/>
          </a:prstGeom>
          <a:solidFill>
            <a:srgbClr val="E7EE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5"/>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78" name="Google Shape;78;p5"/>
          <p:cNvPicPr preferRelativeResize="0"/>
          <p:nvPr/>
        </p:nvPicPr>
        <p:blipFill rotWithShape="1">
          <a:blip r:embed="rId3">
            <a:alphaModFix/>
          </a:blip>
          <a:srcRect b="0" l="0" r="0" t="0"/>
          <a:stretch/>
        </p:blipFill>
        <p:spPr>
          <a:xfrm>
            <a:off x="0" y="0"/>
            <a:ext cx="3657600" cy="8229600"/>
          </a:xfrm>
          <a:prstGeom prst="rect">
            <a:avLst/>
          </a:prstGeom>
          <a:noFill/>
          <a:ln>
            <a:noFill/>
          </a:ln>
        </p:spPr>
      </p:pic>
      <p:sp>
        <p:nvSpPr>
          <p:cNvPr id="79" name="Google Shape;79;p5"/>
          <p:cNvSpPr/>
          <p:nvPr/>
        </p:nvSpPr>
        <p:spPr>
          <a:xfrm>
            <a:off x="4418874" y="883450"/>
            <a:ext cx="10377600" cy="1268700"/>
          </a:xfrm>
          <a:prstGeom prst="rect">
            <a:avLst/>
          </a:prstGeom>
          <a:noFill/>
          <a:ln>
            <a:noFill/>
          </a:ln>
        </p:spPr>
        <p:txBody>
          <a:bodyPr anchorCtr="0" anchor="t" bIns="45700" lIns="91425" spcFirstLastPara="1" rIns="91425" wrap="square" tIns="45700">
            <a:noAutofit/>
          </a:bodyPr>
          <a:lstStyle/>
          <a:p>
            <a:pPr indent="0" lvl="0" marL="0" marR="0" rtl="0" algn="l">
              <a:lnSpc>
                <a:spcPct val="125031"/>
              </a:lnSpc>
              <a:spcBef>
                <a:spcPts val="0"/>
              </a:spcBef>
              <a:spcAft>
                <a:spcPts val="0"/>
              </a:spcAft>
              <a:buClr>
                <a:srgbClr val="1F1E1E"/>
              </a:buClr>
              <a:buSzPts val="3995"/>
              <a:buFont typeface="Alexandria"/>
              <a:buNone/>
            </a:pPr>
            <a:r>
              <a:rPr b="1" i="0" lang="en-US" sz="3995" u="none" cap="none" strike="noStrike">
                <a:solidFill>
                  <a:srgbClr val="1F1E1E"/>
                </a:solidFill>
                <a:latin typeface="Alexandria"/>
                <a:ea typeface="Alexandria"/>
                <a:cs typeface="Alexandria"/>
                <a:sym typeface="Alexandria"/>
              </a:rPr>
              <a:t>Dataset Preparation and Preprocessing</a:t>
            </a:r>
            <a:endParaRPr b="0" i="0" sz="3995" u="none" cap="none" strike="noStrike">
              <a:solidFill>
                <a:schemeClr val="dk1"/>
              </a:solidFill>
              <a:latin typeface="Calibri"/>
              <a:ea typeface="Calibri"/>
              <a:cs typeface="Calibri"/>
              <a:sym typeface="Calibri"/>
            </a:endParaRPr>
          </a:p>
        </p:txBody>
      </p:sp>
      <p:sp>
        <p:nvSpPr>
          <p:cNvPr id="80" name="Google Shape;80;p5"/>
          <p:cNvSpPr/>
          <p:nvPr/>
        </p:nvSpPr>
        <p:spPr>
          <a:xfrm>
            <a:off x="4703088" y="2456617"/>
            <a:ext cx="40600" cy="4889421"/>
          </a:xfrm>
          <a:prstGeom prst="roundRect">
            <a:avLst>
              <a:gd fmla="val 225027" name="adj"/>
            </a:avLst>
          </a:prstGeom>
          <a:solidFill>
            <a:srgbClr val="BBC2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5"/>
          <p:cNvSpPr/>
          <p:nvPr/>
        </p:nvSpPr>
        <p:spPr>
          <a:xfrm>
            <a:off x="4951690" y="2823270"/>
            <a:ext cx="710565" cy="40600"/>
          </a:xfrm>
          <a:prstGeom prst="roundRect">
            <a:avLst>
              <a:gd fmla="val 225027" name="adj"/>
            </a:avLst>
          </a:prstGeom>
          <a:solidFill>
            <a:srgbClr val="BBC2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5"/>
          <p:cNvSpPr/>
          <p:nvPr/>
        </p:nvSpPr>
        <p:spPr>
          <a:xfrm>
            <a:off x="4494967" y="2615208"/>
            <a:ext cx="456724" cy="456724"/>
          </a:xfrm>
          <a:prstGeom prst="roundRect">
            <a:avLst>
              <a:gd fmla="val 20004" name="adj"/>
            </a:avLst>
          </a:prstGeom>
          <a:solidFill>
            <a:srgbClr val="D5DCF6"/>
          </a:solidFill>
          <a:ln cap="flat" cmpd="sng" w="9525">
            <a:solidFill>
              <a:srgbClr val="BBC2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5"/>
          <p:cNvSpPr/>
          <p:nvPr/>
        </p:nvSpPr>
        <p:spPr>
          <a:xfrm>
            <a:off x="4663440" y="2653189"/>
            <a:ext cx="119658" cy="380643"/>
          </a:xfrm>
          <a:prstGeom prst="rect">
            <a:avLst/>
          </a:prstGeom>
          <a:noFill/>
          <a:ln>
            <a:noFill/>
          </a:ln>
        </p:spPr>
        <p:txBody>
          <a:bodyPr anchorCtr="0" anchor="t" bIns="45700" lIns="91425" spcFirstLastPara="1" rIns="91425" wrap="square" tIns="45700">
            <a:noAutofit/>
          </a:bodyPr>
          <a:lstStyle/>
          <a:p>
            <a:pPr indent="0" lvl="0" marL="0" marR="0" rtl="0" algn="ctr">
              <a:lnSpc>
                <a:spcPct val="124791"/>
              </a:lnSpc>
              <a:spcBef>
                <a:spcPts val="0"/>
              </a:spcBef>
              <a:spcAft>
                <a:spcPts val="0"/>
              </a:spcAft>
              <a:buClr>
                <a:srgbClr val="3B3535"/>
              </a:buClr>
              <a:buSzPts val="2400"/>
              <a:buFont typeface="Alexandria"/>
              <a:buNone/>
            </a:pPr>
            <a:r>
              <a:rPr b="1" i="0" lang="en-US" sz="2400" u="none" cap="none" strike="noStrike">
                <a:solidFill>
                  <a:srgbClr val="3B3535"/>
                </a:solidFill>
                <a:latin typeface="Alexandria"/>
                <a:ea typeface="Alexandria"/>
                <a:cs typeface="Alexandria"/>
                <a:sym typeface="Alexandria"/>
              </a:rPr>
              <a:t>1</a:t>
            </a:r>
            <a:endParaRPr b="0" i="0" sz="2400" u="none" cap="none" strike="noStrike">
              <a:solidFill>
                <a:schemeClr val="dk1"/>
              </a:solidFill>
              <a:latin typeface="Calibri"/>
              <a:ea typeface="Calibri"/>
              <a:cs typeface="Calibri"/>
              <a:sym typeface="Calibri"/>
            </a:endParaRPr>
          </a:p>
        </p:txBody>
      </p:sp>
      <p:sp>
        <p:nvSpPr>
          <p:cNvPr id="84" name="Google Shape;84;p5"/>
          <p:cNvSpPr/>
          <p:nvPr/>
        </p:nvSpPr>
        <p:spPr>
          <a:xfrm>
            <a:off x="5839897" y="2659618"/>
            <a:ext cx="2537698" cy="317063"/>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3B3535"/>
              </a:buClr>
              <a:buSzPts val="2000"/>
              <a:buFont typeface="Alexandria"/>
              <a:buNone/>
            </a:pPr>
            <a:r>
              <a:rPr b="1" i="0" lang="en-US" sz="2000" u="none" cap="none" strike="noStrike">
                <a:solidFill>
                  <a:srgbClr val="3B3535"/>
                </a:solidFill>
                <a:latin typeface="Alexandria"/>
                <a:ea typeface="Alexandria"/>
                <a:cs typeface="Alexandria"/>
                <a:sym typeface="Alexandria"/>
              </a:rPr>
              <a:t>Data Collection</a:t>
            </a:r>
            <a:endParaRPr b="0" i="0" sz="2000" u="none" cap="none" strike="noStrike">
              <a:solidFill>
                <a:schemeClr val="dk1"/>
              </a:solidFill>
              <a:latin typeface="Calibri"/>
              <a:ea typeface="Calibri"/>
              <a:cs typeface="Calibri"/>
              <a:sym typeface="Calibri"/>
            </a:endParaRPr>
          </a:p>
        </p:txBody>
      </p:sp>
      <p:sp>
        <p:nvSpPr>
          <p:cNvPr id="85" name="Google Shape;85;p5"/>
          <p:cNvSpPr/>
          <p:nvPr/>
        </p:nvSpPr>
        <p:spPr>
          <a:xfrm>
            <a:off x="5839897" y="3098483"/>
            <a:ext cx="8029218" cy="649605"/>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3B3535"/>
              </a:buClr>
              <a:buSzPts val="1600"/>
              <a:buFont typeface="Sora"/>
              <a:buNone/>
            </a:pPr>
            <a:r>
              <a:rPr b="0" i="0" lang="en-US" sz="1600" u="none" cap="none" strike="noStrike">
                <a:solidFill>
                  <a:srgbClr val="3B3535"/>
                </a:solidFill>
                <a:latin typeface="Sora"/>
                <a:ea typeface="Sora"/>
                <a:cs typeface="Sora"/>
                <a:sym typeface="Sora"/>
              </a:rPr>
              <a:t>Gather a diverse dataset of cat and dog images from reputable online sources, ensuring balanced representation across breeds and settings.</a:t>
            </a:r>
            <a:endParaRPr b="0" i="0" sz="1600" u="none" cap="none" strike="noStrike">
              <a:solidFill>
                <a:schemeClr val="dk1"/>
              </a:solidFill>
              <a:latin typeface="Calibri"/>
              <a:ea typeface="Calibri"/>
              <a:cs typeface="Calibri"/>
              <a:sym typeface="Calibri"/>
            </a:endParaRPr>
          </a:p>
        </p:txBody>
      </p:sp>
      <p:sp>
        <p:nvSpPr>
          <p:cNvPr id="86" name="Google Shape;86;p5"/>
          <p:cNvSpPr/>
          <p:nvPr/>
        </p:nvSpPr>
        <p:spPr>
          <a:xfrm>
            <a:off x="4951690" y="4520744"/>
            <a:ext cx="710565" cy="40600"/>
          </a:xfrm>
          <a:prstGeom prst="roundRect">
            <a:avLst>
              <a:gd fmla="val 225027" name="adj"/>
            </a:avLst>
          </a:prstGeom>
          <a:solidFill>
            <a:srgbClr val="BBC2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5"/>
          <p:cNvSpPr/>
          <p:nvPr/>
        </p:nvSpPr>
        <p:spPr>
          <a:xfrm>
            <a:off x="4494967" y="4312682"/>
            <a:ext cx="456724" cy="456724"/>
          </a:xfrm>
          <a:prstGeom prst="roundRect">
            <a:avLst>
              <a:gd fmla="val 20004" name="adj"/>
            </a:avLst>
          </a:prstGeom>
          <a:solidFill>
            <a:srgbClr val="D5DCF6"/>
          </a:solidFill>
          <a:ln cap="flat" cmpd="sng" w="9525">
            <a:solidFill>
              <a:srgbClr val="BBC2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5"/>
          <p:cNvSpPr/>
          <p:nvPr/>
        </p:nvSpPr>
        <p:spPr>
          <a:xfrm>
            <a:off x="4632365" y="4350663"/>
            <a:ext cx="181808" cy="380643"/>
          </a:xfrm>
          <a:prstGeom prst="rect">
            <a:avLst/>
          </a:prstGeom>
          <a:noFill/>
          <a:ln>
            <a:noFill/>
          </a:ln>
        </p:spPr>
        <p:txBody>
          <a:bodyPr anchorCtr="0" anchor="t" bIns="45700" lIns="91425" spcFirstLastPara="1" rIns="91425" wrap="square" tIns="45700">
            <a:noAutofit/>
          </a:bodyPr>
          <a:lstStyle/>
          <a:p>
            <a:pPr indent="0" lvl="0" marL="0" marR="0" rtl="0" algn="ctr">
              <a:lnSpc>
                <a:spcPct val="124791"/>
              </a:lnSpc>
              <a:spcBef>
                <a:spcPts val="0"/>
              </a:spcBef>
              <a:spcAft>
                <a:spcPts val="0"/>
              </a:spcAft>
              <a:buClr>
                <a:srgbClr val="3B3535"/>
              </a:buClr>
              <a:buSzPts val="2400"/>
              <a:buFont typeface="Alexandria"/>
              <a:buNone/>
            </a:pPr>
            <a:r>
              <a:rPr b="1" i="0" lang="en-US" sz="2400" u="none" cap="none" strike="noStrike">
                <a:solidFill>
                  <a:srgbClr val="3B3535"/>
                </a:solidFill>
                <a:latin typeface="Alexandria"/>
                <a:ea typeface="Alexandria"/>
                <a:cs typeface="Alexandria"/>
                <a:sym typeface="Alexandria"/>
              </a:rPr>
              <a:t>2</a:t>
            </a:r>
            <a:endParaRPr b="0" i="0" sz="2400" u="none" cap="none" strike="noStrike">
              <a:solidFill>
                <a:schemeClr val="dk1"/>
              </a:solidFill>
              <a:latin typeface="Calibri"/>
              <a:ea typeface="Calibri"/>
              <a:cs typeface="Calibri"/>
              <a:sym typeface="Calibri"/>
            </a:endParaRPr>
          </a:p>
        </p:txBody>
      </p:sp>
      <p:sp>
        <p:nvSpPr>
          <p:cNvPr id="89" name="Google Shape;89;p5"/>
          <p:cNvSpPr/>
          <p:nvPr/>
        </p:nvSpPr>
        <p:spPr>
          <a:xfrm>
            <a:off x="5839902" y="4357100"/>
            <a:ext cx="4160100" cy="317100"/>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3B3535"/>
              </a:buClr>
              <a:buSzPts val="2000"/>
              <a:buFont typeface="Alexandria"/>
              <a:buNone/>
            </a:pPr>
            <a:r>
              <a:rPr b="1" i="0" lang="en-US" sz="2000" u="none" cap="none" strike="noStrike">
                <a:solidFill>
                  <a:srgbClr val="3B3535"/>
                </a:solidFill>
                <a:latin typeface="Alexandria"/>
                <a:ea typeface="Alexandria"/>
                <a:cs typeface="Alexandria"/>
                <a:sym typeface="Alexandria"/>
              </a:rPr>
              <a:t>Image Preprocessing</a:t>
            </a:r>
            <a:endParaRPr b="0" i="0" sz="2000" u="none" cap="none" strike="noStrike">
              <a:solidFill>
                <a:schemeClr val="dk1"/>
              </a:solidFill>
              <a:latin typeface="Calibri"/>
              <a:ea typeface="Calibri"/>
              <a:cs typeface="Calibri"/>
              <a:sym typeface="Calibri"/>
            </a:endParaRPr>
          </a:p>
        </p:txBody>
      </p:sp>
      <p:sp>
        <p:nvSpPr>
          <p:cNvPr id="90" name="Google Shape;90;p5"/>
          <p:cNvSpPr/>
          <p:nvPr/>
        </p:nvSpPr>
        <p:spPr>
          <a:xfrm>
            <a:off x="5839897" y="4795957"/>
            <a:ext cx="8029218" cy="649605"/>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3B3535"/>
              </a:buClr>
              <a:buSzPts val="1600"/>
              <a:buFont typeface="Sora"/>
              <a:buNone/>
            </a:pPr>
            <a:r>
              <a:rPr b="0" i="0" lang="en-US" sz="1600" u="none" cap="none" strike="noStrike">
                <a:solidFill>
                  <a:srgbClr val="3B3535"/>
                </a:solidFill>
                <a:latin typeface="Sora"/>
                <a:ea typeface="Sora"/>
                <a:cs typeface="Sora"/>
                <a:sym typeface="Sora"/>
              </a:rPr>
              <a:t>Resize all images to a consistent size, normalize pixel values, and apply data augmentation techniques to increase the dataset size and diversity.</a:t>
            </a:r>
            <a:endParaRPr b="0" i="0" sz="1600" u="none" cap="none" strike="noStrike">
              <a:solidFill>
                <a:schemeClr val="dk1"/>
              </a:solidFill>
              <a:latin typeface="Calibri"/>
              <a:ea typeface="Calibri"/>
              <a:cs typeface="Calibri"/>
              <a:sym typeface="Calibri"/>
            </a:endParaRPr>
          </a:p>
        </p:txBody>
      </p:sp>
      <p:sp>
        <p:nvSpPr>
          <p:cNvPr id="91" name="Google Shape;91;p5"/>
          <p:cNvSpPr/>
          <p:nvPr/>
        </p:nvSpPr>
        <p:spPr>
          <a:xfrm>
            <a:off x="4951690" y="6218218"/>
            <a:ext cx="710565" cy="40600"/>
          </a:xfrm>
          <a:prstGeom prst="roundRect">
            <a:avLst>
              <a:gd fmla="val 225027" name="adj"/>
            </a:avLst>
          </a:prstGeom>
          <a:solidFill>
            <a:srgbClr val="BBC2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5"/>
          <p:cNvSpPr/>
          <p:nvPr/>
        </p:nvSpPr>
        <p:spPr>
          <a:xfrm>
            <a:off x="4494967" y="6010156"/>
            <a:ext cx="456724" cy="456724"/>
          </a:xfrm>
          <a:prstGeom prst="roundRect">
            <a:avLst>
              <a:gd fmla="val 20004" name="adj"/>
            </a:avLst>
          </a:prstGeom>
          <a:solidFill>
            <a:srgbClr val="D5DCF6"/>
          </a:solidFill>
          <a:ln cap="flat" cmpd="sng" w="9525">
            <a:solidFill>
              <a:srgbClr val="BBC2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5"/>
          <p:cNvSpPr/>
          <p:nvPr/>
        </p:nvSpPr>
        <p:spPr>
          <a:xfrm>
            <a:off x="4632246" y="6048137"/>
            <a:ext cx="182166" cy="380643"/>
          </a:xfrm>
          <a:prstGeom prst="rect">
            <a:avLst/>
          </a:prstGeom>
          <a:noFill/>
          <a:ln>
            <a:noFill/>
          </a:ln>
        </p:spPr>
        <p:txBody>
          <a:bodyPr anchorCtr="0" anchor="t" bIns="45700" lIns="91425" spcFirstLastPara="1" rIns="91425" wrap="square" tIns="45700">
            <a:noAutofit/>
          </a:bodyPr>
          <a:lstStyle/>
          <a:p>
            <a:pPr indent="0" lvl="0" marL="0" marR="0" rtl="0" algn="ctr">
              <a:lnSpc>
                <a:spcPct val="124791"/>
              </a:lnSpc>
              <a:spcBef>
                <a:spcPts val="0"/>
              </a:spcBef>
              <a:spcAft>
                <a:spcPts val="0"/>
              </a:spcAft>
              <a:buClr>
                <a:srgbClr val="3B3535"/>
              </a:buClr>
              <a:buSzPts val="2400"/>
              <a:buFont typeface="Alexandria"/>
              <a:buNone/>
            </a:pPr>
            <a:r>
              <a:rPr b="1" i="0" lang="en-US" sz="2400" u="none" cap="none" strike="noStrike">
                <a:solidFill>
                  <a:srgbClr val="3B3535"/>
                </a:solidFill>
                <a:latin typeface="Alexandria"/>
                <a:ea typeface="Alexandria"/>
                <a:cs typeface="Alexandria"/>
                <a:sym typeface="Alexandria"/>
              </a:rPr>
              <a:t>3</a:t>
            </a:r>
            <a:endParaRPr b="0" i="0" sz="2400" u="none" cap="none" strike="noStrike">
              <a:solidFill>
                <a:schemeClr val="dk1"/>
              </a:solidFill>
              <a:latin typeface="Calibri"/>
              <a:ea typeface="Calibri"/>
              <a:cs typeface="Calibri"/>
              <a:sym typeface="Calibri"/>
            </a:endParaRPr>
          </a:p>
        </p:txBody>
      </p:sp>
      <p:sp>
        <p:nvSpPr>
          <p:cNvPr id="94" name="Google Shape;94;p5"/>
          <p:cNvSpPr/>
          <p:nvPr/>
        </p:nvSpPr>
        <p:spPr>
          <a:xfrm>
            <a:off x="5839897" y="6054566"/>
            <a:ext cx="2537698" cy="317063"/>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3B3535"/>
              </a:buClr>
              <a:buSzPts val="2000"/>
              <a:buFont typeface="Alexandria"/>
              <a:buNone/>
            </a:pPr>
            <a:r>
              <a:rPr b="1" i="0" lang="en-US" sz="2000" u="none" cap="none" strike="noStrike">
                <a:solidFill>
                  <a:srgbClr val="3B3535"/>
                </a:solidFill>
                <a:latin typeface="Alexandria"/>
                <a:ea typeface="Alexandria"/>
                <a:cs typeface="Alexandria"/>
                <a:sym typeface="Alexandria"/>
              </a:rPr>
              <a:t>Label Assignment</a:t>
            </a:r>
            <a:endParaRPr b="0" i="0" sz="2000" u="none" cap="none" strike="noStrike">
              <a:solidFill>
                <a:schemeClr val="dk1"/>
              </a:solidFill>
              <a:latin typeface="Calibri"/>
              <a:ea typeface="Calibri"/>
              <a:cs typeface="Calibri"/>
              <a:sym typeface="Calibri"/>
            </a:endParaRPr>
          </a:p>
        </p:txBody>
      </p:sp>
      <p:sp>
        <p:nvSpPr>
          <p:cNvPr id="95" name="Google Shape;95;p5"/>
          <p:cNvSpPr/>
          <p:nvPr/>
        </p:nvSpPr>
        <p:spPr>
          <a:xfrm>
            <a:off x="5839897" y="6493431"/>
            <a:ext cx="8029218" cy="649605"/>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3B3535"/>
              </a:buClr>
              <a:buSzPts val="1600"/>
              <a:buFont typeface="Sora"/>
              <a:buNone/>
            </a:pPr>
            <a:r>
              <a:rPr b="0" i="0" lang="en-US" sz="1600" u="none" cap="none" strike="noStrike">
                <a:solidFill>
                  <a:srgbClr val="3B3535"/>
                </a:solidFill>
                <a:latin typeface="Sora"/>
                <a:ea typeface="Sora"/>
                <a:cs typeface="Sora"/>
                <a:sym typeface="Sora"/>
              </a:rPr>
              <a:t>Carefully label each image as either "cat" or "dog" to enable supervised learning during the training process.</a:t>
            </a:r>
            <a:endParaRPr b="0" i="0" sz="1600" u="none" cap="none" strike="noStrik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6"/>
          <p:cNvSpPr/>
          <p:nvPr/>
        </p:nvSpPr>
        <p:spPr>
          <a:xfrm>
            <a:off x="0" y="0"/>
            <a:ext cx="14630400" cy="8229600"/>
          </a:xfrm>
          <a:prstGeom prst="rect">
            <a:avLst/>
          </a:prstGeom>
          <a:solidFill>
            <a:srgbClr val="E7EE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6"/>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6"/>
          <p:cNvSpPr/>
          <p:nvPr/>
        </p:nvSpPr>
        <p:spPr>
          <a:xfrm>
            <a:off x="1760226" y="813325"/>
            <a:ext cx="9986100" cy="694500"/>
          </a:xfrm>
          <a:prstGeom prst="rect">
            <a:avLst/>
          </a:prstGeom>
          <a:noFill/>
          <a:ln>
            <a:noFill/>
          </a:ln>
        </p:spPr>
        <p:txBody>
          <a:bodyPr anchorCtr="0" anchor="t" bIns="45700" lIns="91425" spcFirstLastPara="1" rIns="91425" wrap="square" tIns="45700">
            <a:noAutofit/>
          </a:bodyPr>
          <a:lstStyle/>
          <a:p>
            <a:pPr indent="0" lvl="0" marL="0" marR="0" rtl="0" algn="l">
              <a:lnSpc>
                <a:spcPct val="125028"/>
              </a:lnSpc>
              <a:spcBef>
                <a:spcPts val="0"/>
              </a:spcBef>
              <a:spcAft>
                <a:spcPts val="0"/>
              </a:spcAft>
              <a:buClr>
                <a:srgbClr val="1F1E1E"/>
              </a:buClr>
              <a:buSzPts val="4375"/>
              <a:buFont typeface="Alexandria"/>
              <a:buNone/>
            </a:pPr>
            <a:r>
              <a:rPr b="1" i="0" lang="en-US" sz="4375" u="none" cap="none" strike="noStrike">
                <a:solidFill>
                  <a:srgbClr val="1F1E1E"/>
                </a:solidFill>
                <a:latin typeface="Alexandria"/>
                <a:ea typeface="Alexandria"/>
                <a:cs typeface="Alexandria"/>
                <a:sym typeface="Alexandria"/>
              </a:rPr>
              <a:t>Model Training and Evaluation</a:t>
            </a:r>
            <a:endParaRPr b="0" i="0" sz="4375" u="none" cap="none" strike="noStrike">
              <a:solidFill>
                <a:schemeClr val="dk1"/>
              </a:solidFill>
              <a:latin typeface="Calibri"/>
              <a:ea typeface="Calibri"/>
              <a:cs typeface="Calibri"/>
              <a:sym typeface="Calibri"/>
            </a:endParaRPr>
          </a:p>
        </p:txBody>
      </p:sp>
      <p:sp>
        <p:nvSpPr>
          <p:cNvPr id="104" name="Google Shape;104;p6"/>
          <p:cNvSpPr/>
          <p:nvPr/>
        </p:nvSpPr>
        <p:spPr>
          <a:xfrm>
            <a:off x="1760220" y="2040850"/>
            <a:ext cx="5283994" cy="2487811"/>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3B3535"/>
              </a:buClr>
              <a:buSzPts val="1750"/>
              <a:buFont typeface="Sora"/>
              <a:buNone/>
            </a:pPr>
            <a:r>
              <a:rPr b="0" i="0" lang="en-US" sz="1650" u="none" cap="none" strike="noStrike">
                <a:solidFill>
                  <a:srgbClr val="3B3535"/>
                </a:solidFill>
                <a:latin typeface="Sora"/>
                <a:ea typeface="Sora"/>
                <a:cs typeface="Sora"/>
                <a:sym typeface="Sora"/>
              </a:rPr>
              <a:t>To train the CNN model for cat and dog classification, we will split the dataset into training, validation, and test sets. The training set will be used to optimize the model's parameters, while the validation set will be used to monitor the model's performance and prevent overfitting.</a:t>
            </a:r>
            <a:endParaRPr b="0" i="0" sz="1650" u="none" cap="none" strike="noStrike">
              <a:solidFill>
                <a:schemeClr val="dk1"/>
              </a:solidFill>
              <a:latin typeface="Calibri"/>
              <a:ea typeface="Calibri"/>
              <a:cs typeface="Calibri"/>
              <a:sym typeface="Calibri"/>
            </a:endParaRPr>
          </a:p>
        </p:txBody>
      </p:sp>
      <p:sp>
        <p:nvSpPr>
          <p:cNvPr id="105" name="Google Shape;105;p6"/>
          <p:cNvSpPr/>
          <p:nvPr/>
        </p:nvSpPr>
        <p:spPr>
          <a:xfrm>
            <a:off x="1760220" y="4824267"/>
            <a:ext cx="5283900" cy="2487900"/>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3B3535"/>
              </a:buClr>
              <a:buSzPts val="1750"/>
              <a:buFont typeface="Sora"/>
              <a:buNone/>
            </a:pPr>
            <a:r>
              <a:rPr b="0" i="0" lang="en-US" sz="1650" u="none" cap="none" strike="noStrike">
                <a:solidFill>
                  <a:srgbClr val="3B3535"/>
                </a:solidFill>
                <a:latin typeface="Sora"/>
                <a:ea typeface="Sora"/>
                <a:cs typeface="Sora"/>
                <a:sym typeface="Sora"/>
              </a:rPr>
              <a:t>The model will be evaluated using metrics such as accuracy, precision, recall, and F1-score to assess its performance on the test set. Techniques like data augmentation, transfer learning, and hyperparameter tuning will be explored to further improve the model's performance.</a:t>
            </a:r>
            <a:endParaRPr b="0" i="0" sz="1650" u="none" cap="none" strike="noStrike">
              <a:solidFill>
                <a:schemeClr val="dk1"/>
              </a:solidFill>
              <a:latin typeface="Calibri"/>
              <a:ea typeface="Calibri"/>
              <a:cs typeface="Calibri"/>
              <a:sym typeface="Calibri"/>
            </a:endParaRPr>
          </a:p>
        </p:txBody>
      </p:sp>
      <p:pic>
        <p:nvPicPr>
          <p:cNvPr descr="preencoded.png" id="106" name="Google Shape;106;p6"/>
          <p:cNvPicPr preferRelativeResize="0"/>
          <p:nvPr/>
        </p:nvPicPr>
        <p:blipFill rotWithShape="1">
          <a:blip r:embed="rId3">
            <a:alphaModFix/>
          </a:blip>
          <a:srcRect b="0" l="0" r="0" t="0"/>
          <a:stretch/>
        </p:blipFill>
        <p:spPr>
          <a:xfrm>
            <a:off x="7593806" y="2090857"/>
            <a:ext cx="5283994" cy="3333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7"/>
          <p:cNvSpPr/>
          <p:nvPr/>
        </p:nvSpPr>
        <p:spPr>
          <a:xfrm>
            <a:off x="0" y="0"/>
            <a:ext cx="14630400" cy="8229600"/>
          </a:xfrm>
          <a:prstGeom prst="rect">
            <a:avLst/>
          </a:prstGeom>
          <a:solidFill>
            <a:srgbClr val="E7EE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7"/>
          <p:cNvSpPr/>
          <p:nvPr/>
        </p:nvSpPr>
        <p:spPr>
          <a:xfrm>
            <a:off x="0" y="32385"/>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7"/>
          <p:cNvSpPr/>
          <p:nvPr/>
        </p:nvSpPr>
        <p:spPr>
          <a:xfrm>
            <a:off x="1760227" y="1728075"/>
            <a:ext cx="9184800" cy="694500"/>
          </a:xfrm>
          <a:prstGeom prst="rect">
            <a:avLst/>
          </a:prstGeom>
          <a:noFill/>
          <a:ln>
            <a:noFill/>
          </a:ln>
        </p:spPr>
        <p:txBody>
          <a:bodyPr anchorCtr="0" anchor="t" bIns="45700" lIns="91425" spcFirstLastPara="1" rIns="91425" wrap="square" tIns="45700">
            <a:noAutofit/>
          </a:bodyPr>
          <a:lstStyle/>
          <a:p>
            <a:pPr indent="0" lvl="0" marL="0" marR="0" rtl="0" algn="l">
              <a:lnSpc>
                <a:spcPct val="125028"/>
              </a:lnSpc>
              <a:spcBef>
                <a:spcPts val="0"/>
              </a:spcBef>
              <a:spcAft>
                <a:spcPts val="0"/>
              </a:spcAft>
              <a:buClr>
                <a:srgbClr val="1F1E1E"/>
              </a:buClr>
              <a:buSzPts val="4375"/>
              <a:buFont typeface="Alexandria"/>
              <a:buNone/>
            </a:pPr>
            <a:r>
              <a:rPr b="1" i="0" lang="en-US" sz="4375" u="none" cap="none" strike="noStrike">
                <a:solidFill>
                  <a:srgbClr val="1F1E1E"/>
                </a:solidFill>
                <a:latin typeface="Alexandria"/>
                <a:ea typeface="Alexandria"/>
                <a:cs typeface="Alexandria"/>
                <a:sym typeface="Alexandria"/>
              </a:rPr>
              <a:t>Who are the end users?</a:t>
            </a:r>
            <a:endParaRPr b="0" i="0" sz="4375" u="none" cap="none" strike="noStrike">
              <a:solidFill>
                <a:schemeClr val="dk1"/>
              </a:solidFill>
              <a:latin typeface="Calibri"/>
              <a:ea typeface="Calibri"/>
              <a:cs typeface="Calibri"/>
              <a:sym typeface="Calibri"/>
            </a:endParaRPr>
          </a:p>
        </p:txBody>
      </p:sp>
      <p:pic>
        <p:nvPicPr>
          <p:cNvPr descr="preencoded.png" id="115" name="Google Shape;115;p7"/>
          <p:cNvPicPr preferRelativeResize="0"/>
          <p:nvPr/>
        </p:nvPicPr>
        <p:blipFill rotWithShape="1">
          <a:blip r:embed="rId3">
            <a:alphaModFix/>
          </a:blip>
          <a:srcRect b="0" l="0" r="0" t="0"/>
          <a:stretch/>
        </p:blipFill>
        <p:spPr>
          <a:xfrm>
            <a:off x="1760220" y="2866787"/>
            <a:ext cx="444341" cy="444341"/>
          </a:xfrm>
          <a:prstGeom prst="rect">
            <a:avLst/>
          </a:prstGeom>
          <a:noFill/>
          <a:ln>
            <a:noFill/>
          </a:ln>
        </p:spPr>
      </p:pic>
      <p:sp>
        <p:nvSpPr>
          <p:cNvPr id="116" name="Google Shape;116;p7"/>
          <p:cNvSpPr/>
          <p:nvPr/>
        </p:nvSpPr>
        <p:spPr>
          <a:xfrm>
            <a:off x="1760220" y="3533299"/>
            <a:ext cx="2777490" cy="347186"/>
          </a:xfrm>
          <a:prstGeom prst="rect">
            <a:avLst/>
          </a:prstGeom>
          <a:noFill/>
          <a:ln>
            <a:noFill/>
          </a:ln>
        </p:spPr>
        <p:txBody>
          <a:bodyPr anchorCtr="0" anchor="t" bIns="45700" lIns="91425" spcFirstLastPara="1" rIns="91425" wrap="square" tIns="45700">
            <a:noAutofit/>
          </a:bodyPr>
          <a:lstStyle/>
          <a:p>
            <a:pPr indent="0" lvl="0" marL="0" marR="0" rtl="0" algn="l">
              <a:lnSpc>
                <a:spcPct val="125171"/>
              </a:lnSpc>
              <a:spcBef>
                <a:spcPts val="0"/>
              </a:spcBef>
              <a:spcAft>
                <a:spcPts val="0"/>
              </a:spcAft>
              <a:buClr>
                <a:srgbClr val="3B3535"/>
              </a:buClr>
              <a:buSzPts val="2185"/>
              <a:buFont typeface="Alexandria"/>
              <a:buNone/>
            </a:pPr>
            <a:r>
              <a:rPr b="1" i="0" lang="en-US" sz="2185" u="none" cap="none" strike="noStrike">
                <a:solidFill>
                  <a:srgbClr val="3B3535"/>
                </a:solidFill>
                <a:latin typeface="Alexandria"/>
                <a:ea typeface="Alexandria"/>
                <a:cs typeface="Alexandria"/>
                <a:sym typeface="Alexandria"/>
              </a:rPr>
              <a:t>Businesses</a:t>
            </a:r>
            <a:endParaRPr b="0" i="0" sz="2185" u="none" cap="none" strike="noStrike">
              <a:solidFill>
                <a:schemeClr val="dk1"/>
              </a:solidFill>
              <a:latin typeface="Calibri"/>
              <a:ea typeface="Calibri"/>
              <a:cs typeface="Calibri"/>
              <a:sym typeface="Calibri"/>
            </a:endParaRPr>
          </a:p>
        </p:txBody>
      </p:sp>
      <p:sp>
        <p:nvSpPr>
          <p:cNvPr id="117" name="Google Shape;117;p7"/>
          <p:cNvSpPr/>
          <p:nvPr/>
        </p:nvSpPr>
        <p:spPr>
          <a:xfrm>
            <a:off x="1760220" y="4013716"/>
            <a:ext cx="3481149" cy="2487811"/>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3B3535"/>
              </a:buClr>
              <a:buSzPts val="1750"/>
              <a:buFont typeface="Sora"/>
              <a:buNone/>
            </a:pPr>
            <a:r>
              <a:rPr b="0" i="0" lang="en-US" sz="1750" u="none" cap="none" strike="noStrike">
                <a:solidFill>
                  <a:srgbClr val="3B3535"/>
                </a:solidFill>
                <a:latin typeface="Sora"/>
                <a:ea typeface="Sora"/>
                <a:cs typeface="Sora"/>
                <a:sym typeface="Sora"/>
              </a:rPr>
              <a:t>Businesses can use the image classification model to automatically categorize product images, improve search and recommendations, and streamline inventory management.</a:t>
            </a:r>
            <a:endParaRPr b="0" i="0" sz="1750" u="none" cap="none" strike="noStrike">
              <a:solidFill>
                <a:schemeClr val="dk1"/>
              </a:solidFill>
              <a:latin typeface="Calibri"/>
              <a:ea typeface="Calibri"/>
              <a:cs typeface="Calibri"/>
              <a:sym typeface="Calibri"/>
            </a:endParaRPr>
          </a:p>
        </p:txBody>
      </p:sp>
      <p:pic>
        <p:nvPicPr>
          <p:cNvPr descr="preencoded.png" id="118" name="Google Shape;118;p7"/>
          <p:cNvPicPr preferRelativeResize="0"/>
          <p:nvPr/>
        </p:nvPicPr>
        <p:blipFill rotWithShape="1">
          <a:blip r:embed="rId4">
            <a:alphaModFix/>
          </a:blip>
          <a:srcRect b="0" l="0" r="0" t="0"/>
          <a:stretch/>
        </p:blipFill>
        <p:spPr>
          <a:xfrm>
            <a:off x="5574625" y="2866787"/>
            <a:ext cx="444341" cy="444341"/>
          </a:xfrm>
          <a:prstGeom prst="rect">
            <a:avLst/>
          </a:prstGeom>
          <a:noFill/>
          <a:ln>
            <a:noFill/>
          </a:ln>
        </p:spPr>
      </p:pic>
      <p:sp>
        <p:nvSpPr>
          <p:cNvPr id="119" name="Google Shape;119;p7"/>
          <p:cNvSpPr/>
          <p:nvPr/>
        </p:nvSpPr>
        <p:spPr>
          <a:xfrm>
            <a:off x="5574625" y="3533299"/>
            <a:ext cx="2777490" cy="347186"/>
          </a:xfrm>
          <a:prstGeom prst="rect">
            <a:avLst/>
          </a:prstGeom>
          <a:noFill/>
          <a:ln>
            <a:noFill/>
          </a:ln>
        </p:spPr>
        <p:txBody>
          <a:bodyPr anchorCtr="0" anchor="t" bIns="45700" lIns="91425" spcFirstLastPara="1" rIns="91425" wrap="square" tIns="45700">
            <a:noAutofit/>
          </a:bodyPr>
          <a:lstStyle/>
          <a:p>
            <a:pPr indent="0" lvl="0" marL="0" marR="0" rtl="0" algn="l">
              <a:lnSpc>
                <a:spcPct val="125171"/>
              </a:lnSpc>
              <a:spcBef>
                <a:spcPts val="0"/>
              </a:spcBef>
              <a:spcAft>
                <a:spcPts val="0"/>
              </a:spcAft>
              <a:buClr>
                <a:srgbClr val="3B3535"/>
              </a:buClr>
              <a:buSzPts val="2185"/>
              <a:buFont typeface="Alexandria"/>
              <a:buNone/>
            </a:pPr>
            <a:r>
              <a:rPr b="1" i="0" lang="en-US" sz="2185" u="none" cap="none" strike="noStrike">
                <a:solidFill>
                  <a:srgbClr val="3B3535"/>
                </a:solidFill>
                <a:latin typeface="Alexandria"/>
                <a:ea typeface="Alexandria"/>
                <a:cs typeface="Alexandria"/>
                <a:sym typeface="Alexandria"/>
              </a:rPr>
              <a:t>Educators</a:t>
            </a:r>
            <a:endParaRPr b="0" i="0" sz="2185" u="none" cap="none" strike="noStrike">
              <a:solidFill>
                <a:schemeClr val="dk1"/>
              </a:solidFill>
              <a:latin typeface="Calibri"/>
              <a:ea typeface="Calibri"/>
              <a:cs typeface="Calibri"/>
              <a:sym typeface="Calibri"/>
            </a:endParaRPr>
          </a:p>
        </p:txBody>
      </p:sp>
      <p:sp>
        <p:nvSpPr>
          <p:cNvPr id="120" name="Google Shape;120;p7"/>
          <p:cNvSpPr/>
          <p:nvPr/>
        </p:nvSpPr>
        <p:spPr>
          <a:xfrm>
            <a:off x="5574625" y="4013716"/>
            <a:ext cx="3481149" cy="2132409"/>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3B3535"/>
              </a:buClr>
              <a:buSzPts val="1750"/>
              <a:buFont typeface="Sora"/>
              <a:buNone/>
            </a:pPr>
            <a:r>
              <a:rPr b="0" i="0" lang="en-US" sz="1750" u="none" cap="none" strike="noStrike">
                <a:solidFill>
                  <a:srgbClr val="3B3535"/>
                </a:solidFill>
                <a:latin typeface="Sora"/>
                <a:ea typeface="Sora"/>
                <a:cs typeface="Sora"/>
                <a:sym typeface="Sora"/>
              </a:rPr>
              <a:t>Educators can leverage the model to create interactive learning tools, analyze student-submitted images, and enhance visual literacy in the classroom.</a:t>
            </a:r>
            <a:endParaRPr b="0" i="0" sz="1750" u="none" cap="none" strike="noStrike">
              <a:solidFill>
                <a:schemeClr val="dk1"/>
              </a:solidFill>
              <a:latin typeface="Calibri"/>
              <a:ea typeface="Calibri"/>
              <a:cs typeface="Calibri"/>
              <a:sym typeface="Calibri"/>
            </a:endParaRPr>
          </a:p>
        </p:txBody>
      </p:sp>
      <p:pic>
        <p:nvPicPr>
          <p:cNvPr descr="preencoded.png" id="121" name="Google Shape;121;p7"/>
          <p:cNvPicPr preferRelativeResize="0"/>
          <p:nvPr/>
        </p:nvPicPr>
        <p:blipFill rotWithShape="1">
          <a:blip r:embed="rId5">
            <a:alphaModFix/>
          </a:blip>
          <a:srcRect b="0" l="0" r="0" t="0"/>
          <a:stretch/>
        </p:blipFill>
        <p:spPr>
          <a:xfrm>
            <a:off x="9389031" y="2866787"/>
            <a:ext cx="444341" cy="444341"/>
          </a:xfrm>
          <a:prstGeom prst="rect">
            <a:avLst/>
          </a:prstGeom>
          <a:noFill/>
          <a:ln>
            <a:noFill/>
          </a:ln>
        </p:spPr>
      </p:pic>
      <p:sp>
        <p:nvSpPr>
          <p:cNvPr id="122" name="Google Shape;122;p7"/>
          <p:cNvSpPr/>
          <p:nvPr/>
        </p:nvSpPr>
        <p:spPr>
          <a:xfrm>
            <a:off x="9389031" y="3533299"/>
            <a:ext cx="2777490" cy="347186"/>
          </a:xfrm>
          <a:prstGeom prst="rect">
            <a:avLst/>
          </a:prstGeom>
          <a:noFill/>
          <a:ln>
            <a:noFill/>
          </a:ln>
        </p:spPr>
        <p:txBody>
          <a:bodyPr anchorCtr="0" anchor="t" bIns="45700" lIns="91425" spcFirstLastPara="1" rIns="91425" wrap="square" tIns="45700">
            <a:noAutofit/>
          </a:bodyPr>
          <a:lstStyle/>
          <a:p>
            <a:pPr indent="0" lvl="0" marL="0" marR="0" rtl="0" algn="l">
              <a:lnSpc>
                <a:spcPct val="125171"/>
              </a:lnSpc>
              <a:spcBef>
                <a:spcPts val="0"/>
              </a:spcBef>
              <a:spcAft>
                <a:spcPts val="0"/>
              </a:spcAft>
              <a:buClr>
                <a:srgbClr val="3B3535"/>
              </a:buClr>
              <a:buSzPts val="2185"/>
              <a:buFont typeface="Alexandria"/>
              <a:buNone/>
            </a:pPr>
            <a:r>
              <a:rPr b="1" i="0" lang="en-US" sz="2185" u="none" cap="none" strike="noStrike">
                <a:solidFill>
                  <a:srgbClr val="3B3535"/>
                </a:solidFill>
                <a:latin typeface="Alexandria"/>
                <a:ea typeface="Alexandria"/>
                <a:cs typeface="Alexandria"/>
                <a:sym typeface="Alexandria"/>
              </a:rPr>
              <a:t>Consumers</a:t>
            </a:r>
            <a:endParaRPr b="0" i="0" sz="2185" u="none" cap="none" strike="noStrike">
              <a:solidFill>
                <a:schemeClr val="dk1"/>
              </a:solidFill>
              <a:latin typeface="Calibri"/>
              <a:ea typeface="Calibri"/>
              <a:cs typeface="Calibri"/>
              <a:sym typeface="Calibri"/>
            </a:endParaRPr>
          </a:p>
        </p:txBody>
      </p:sp>
      <p:sp>
        <p:nvSpPr>
          <p:cNvPr id="123" name="Google Shape;123;p7"/>
          <p:cNvSpPr/>
          <p:nvPr/>
        </p:nvSpPr>
        <p:spPr>
          <a:xfrm>
            <a:off x="9389031" y="4013716"/>
            <a:ext cx="3481149" cy="2132409"/>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3B3535"/>
              </a:buClr>
              <a:buSzPts val="1750"/>
              <a:buFont typeface="Sora"/>
              <a:buNone/>
            </a:pPr>
            <a:r>
              <a:rPr b="0" i="0" lang="en-US" sz="1750" u="none" cap="none" strike="noStrike">
                <a:solidFill>
                  <a:srgbClr val="3B3535"/>
                </a:solidFill>
                <a:latin typeface="Sora"/>
                <a:ea typeface="Sora"/>
                <a:cs typeface="Sora"/>
                <a:sym typeface="Sora"/>
              </a:rPr>
              <a:t>Consumers can benefit from improved image search, visual shopping experiences, and personalized recommendations powered by the image classification model.</a:t>
            </a:r>
            <a:endParaRPr b="0" i="0" sz="1750" u="none" cap="none" strike="noStrik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8"/>
          <p:cNvSpPr/>
          <p:nvPr/>
        </p:nvSpPr>
        <p:spPr>
          <a:xfrm>
            <a:off x="0" y="0"/>
            <a:ext cx="14630400" cy="8229600"/>
          </a:xfrm>
          <a:prstGeom prst="rect">
            <a:avLst/>
          </a:prstGeom>
          <a:solidFill>
            <a:srgbClr val="E7EE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8"/>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131" name="Google Shape;131;p8"/>
          <p:cNvPicPr preferRelativeResize="0"/>
          <p:nvPr/>
        </p:nvPicPr>
        <p:blipFill rotWithShape="1">
          <a:blip r:embed="rId3">
            <a:alphaModFix/>
          </a:blip>
          <a:srcRect b="0" l="0" r="0" t="0"/>
          <a:stretch/>
        </p:blipFill>
        <p:spPr>
          <a:xfrm>
            <a:off x="0" y="0"/>
            <a:ext cx="3657600" cy="8229600"/>
          </a:xfrm>
          <a:prstGeom prst="rect">
            <a:avLst/>
          </a:prstGeom>
          <a:noFill/>
          <a:ln>
            <a:noFill/>
          </a:ln>
        </p:spPr>
      </p:pic>
      <p:sp>
        <p:nvSpPr>
          <p:cNvPr id="132" name="Google Shape;132;p8"/>
          <p:cNvSpPr/>
          <p:nvPr/>
        </p:nvSpPr>
        <p:spPr>
          <a:xfrm>
            <a:off x="4490800" y="1337900"/>
            <a:ext cx="7913400" cy="694500"/>
          </a:xfrm>
          <a:prstGeom prst="rect">
            <a:avLst/>
          </a:prstGeom>
          <a:noFill/>
          <a:ln>
            <a:noFill/>
          </a:ln>
        </p:spPr>
        <p:txBody>
          <a:bodyPr anchorCtr="0" anchor="t" bIns="45700" lIns="91425" spcFirstLastPara="1" rIns="91425" wrap="square" tIns="45700">
            <a:noAutofit/>
          </a:bodyPr>
          <a:lstStyle/>
          <a:p>
            <a:pPr indent="0" lvl="0" marL="0" marR="0" rtl="0" algn="l">
              <a:lnSpc>
                <a:spcPct val="125028"/>
              </a:lnSpc>
              <a:spcBef>
                <a:spcPts val="0"/>
              </a:spcBef>
              <a:spcAft>
                <a:spcPts val="0"/>
              </a:spcAft>
              <a:buClr>
                <a:srgbClr val="1F1E1E"/>
              </a:buClr>
              <a:buSzPts val="4375"/>
              <a:buFont typeface="Alexandria"/>
              <a:buNone/>
            </a:pPr>
            <a:r>
              <a:rPr b="1" i="0" lang="en-US" sz="4375" u="none" cap="none" strike="noStrike">
                <a:solidFill>
                  <a:srgbClr val="1F1E1E"/>
                </a:solidFill>
                <a:latin typeface="Alexandria"/>
                <a:ea typeface="Alexandria"/>
                <a:cs typeface="Alexandria"/>
                <a:sym typeface="Alexandria"/>
              </a:rPr>
              <a:t>Wow in your Solution</a:t>
            </a:r>
            <a:endParaRPr b="0" i="0" sz="4375" u="none" cap="none" strike="noStrike">
              <a:solidFill>
                <a:schemeClr val="dk1"/>
              </a:solidFill>
              <a:latin typeface="Calibri"/>
              <a:ea typeface="Calibri"/>
              <a:cs typeface="Calibri"/>
              <a:sym typeface="Calibri"/>
            </a:endParaRPr>
          </a:p>
        </p:txBody>
      </p:sp>
      <p:sp>
        <p:nvSpPr>
          <p:cNvPr id="133" name="Google Shape;133;p8"/>
          <p:cNvSpPr/>
          <p:nvPr/>
        </p:nvSpPr>
        <p:spPr>
          <a:xfrm>
            <a:off x="4490799" y="2594729"/>
            <a:ext cx="388739" cy="388739"/>
          </a:xfrm>
          <a:prstGeom prst="roundRect">
            <a:avLst>
              <a:gd fmla="val 25722" name="adj"/>
            </a:avLst>
          </a:prstGeom>
          <a:solidFill>
            <a:srgbClr val="D5DCF6"/>
          </a:solidFill>
          <a:ln cap="flat" cmpd="sng" w="9525">
            <a:solidFill>
              <a:srgbClr val="BBC2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8"/>
          <p:cNvSpPr/>
          <p:nvPr/>
        </p:nvSpPr>
        <p:spPr>
          <a:xfrm>
            <a:off x="5101696" y="2615450"/>
            <a:ext cx="5161500" cy="347100"/>
          </a:xfrm>
          <a:prstGeom prst="rect">
            <a:avLst/>
          </a:prstGeom>
          <a:noFill/>
          <a:ln>
            <a:noFill/>
          </a:ln>
        </p:spPr>
        <p:txBody>
          <a:bodyPr anchorCtr="0" anchor="t" bIns="45700" lIns="91425" spcFirstLastPara="1" rIns="91425" wrap="square" tIns="45700">
            <a:noAutofit/>
          </a:bodyPr>
          <a:lstStyle/>
          <a:p>
            <a:pPr indent="0" lvl="0" marL="0" marR="0" rtl="0" algn="l">
              <a:lnSpc>
                <a:spcPct val="125171"/>
              </a:lnSpc>
              <a:spcBef>
                <a:spcPts val="0"/>
              </a:spcBef>
              <a:spcAft>
                <a:spcPts val="0"/>
              </a:spcAft>
              <a:buClr>
                <a:srgbClr val="3B3535"/>
              </a:buClr>
              <a:buSzPts val="2185"/>
              <a:buFont typeface="Alexandria"/>
              <a:buNone/>
            </a:pPr>
            <a:r>
              <a:rPr b="1" i="0" lang="en-US" sz="2185" u="none" cap="none" strike="noStrike">
                <a:solidFill>
                  <a:srgbClr val="3B3535"/>
                </a:solidFill>
                <a:latin typeface="Alexandria"/>
                <a:ea typeface="Alexandria"/>
                <a:cs typeface="Alexandria"/>
                <a:sym typeface="Alexandria"/>
              </a:rPr>
              <a:t>Cutting-Edge Technology</a:t>
            </a:r>
            <a:endParaRPr b="0" i="0" sz="2185" u="none" cap="none" strike="noStrike">
              <a:solidFill>
                <a:schemeClr val="dk1"/>
              </a:solidFill>
              <a:latin typeface="Calibri"/>
              <a:ea typeface="Calibri"/>
              <a:cs typeface="Calibri"/>
              <a:sym typeface="Calibri"/>
            </a:endParaRPr>
          </a:p>
        </p:txBody>
      </p:sp>
      <p:sp>
        <p:nvSpPr>
          <p:cNvPr id="135" name="Google Shape;135;p8"/>
          <p:cNvSpPr/>
          <p:nvPr/>
        </p:nvSpPr>
        <p:spPr>
          <a:xfrm>
            <a:off x="5101709" y="3095863"/>
            <a:ext cx="3931206" cy="2132409"/>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3B3535"/>
              </a:buClr>
              <a:buSzPts val="1750"/>
              <a:buFont typeface="Sora"/>
              <a:buNone/>
            </a:pPr>
            <a:r>
              <a:rPr b="0" i="0" lang="en-US" sz="1750" u="none" cap="none" strike="noStrike">
                <a:solidFill>
                  <a:srgbClr val="3B3535"/>
                </a:solidFill>
                <a:latin typeface="Sora"/>
                <a:ea typeface="Sora"/>
                <a:cs typeface="Sora"/>
                <a:sym typeface="Sora"/>
              </a:rPr>
              <a:t>Utilize state-of-the-art Convolutional Neural Networks (CNNs) to achieve highly accurate cat and dog image classification with industry-leading performance.</a:t>
            </a:r>
            <a:endParaRPr b="0" i="0" sz="1750" u="none" cap="none" strike="noStrike">
              <a:solidFill>
                <a:schemeClr val="dk1"/>
              </a:solidFill>
              <a:latin typeface="Calibri"/>
              <a:ea typeface="Calibri"/>
              <a:cs typeface="Calibri"/>
              <a:sym typeface="Calibri"/>
            </a:endParaRPr>
          </a:p>
        </p:txBody>
      </p:sp>
      <p:sp>
        <p:nvSpPr>
          <p:cNvPr id="136" name="Google Shape;136;p8"/>
          <p:cNvSpPr/>
          <p:nvPr/>
        </p:nvSpPr>
        <p:spPr>
          <a:xfrm>
            <a:off x="9255085" y="2594729"/>
            <a:ext cx="388739" cy="388739"/>
          </a:xfrm>
          <a:prstGeom prst="roundRect">
            <a:avLst>
              <a:gd fmla="val 25722" name="adj"/>
            </a:avLst>
          </a:prstGeom>
          <a:solidFill>
            <a:srgbClr val="D5DCF6"/>
          </a:solidFill>
          <a:ln cap="flat" cmpd="sng" w="9525">
            <a:solidFill>
              <a:srgbClr val="BBC2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8"/>
          <p:cNvSpPr/>
          <p:nvPr/>
        </p:nvSpPr>
        <p:spPr>
          <a:xfrm>
            <a:off x="9866001" y="2615450"/>
            <a:ext cx="4643400" cy="347100"/>
          </a:xfrm>
          <a:prstGeom prst="rect">
            <a:avLst/>
          </a:prstGeom>
          <a:noFill/>
          <a:ln>
            <a:noFill/>
          </a:ln>
        </p:spPr>
        <p:txBody>
          <a:bodyPr anchorCtr="0" anchor="t" bIns="45700" lIns="91425" spcFirstLastPara="1" rIns="91425" wrap="square" tIns="45700">
            <a:noAutofit/>
          </a:bodyPr>
          <a:lstStyle/>
          <a:p>
            <a:pPr indent="0" lvl="0" marL="0" marR="0" rtl="0" algn="l">
              <a:lnSpc>
                <a:spcPct val="125171"/>
              </a:lnSpc>
              <a:spcBef>
                <a:spcPts val="0"/>
              </a:spcBef>
              <a:spcAft>
                <a:spcPts val="0"/>
              </a:spcAft>
              <a:buClr>
                <a:srgbClr val="3B3535"/>
              </a:buClr>
              <a:buSzPts val="2185"/>
              <a:buFont typeface="Alexandria"/>
              <a:buNone/>
            </a:pPr>
            <a:r>
              <a:rPr b="1" i="0" lang="en-US" sz="2185" u="none" cap="none" strike="noStrike">
                <a:solidFill>
                  <a:srgbClr val="3B3535"/>
                </a:solidFill>
                <a:latin typeface="Alexandria"/>
                <a:ea typeface="Alexandria"/>
                <a:cs typeface="Alexandria"/>
                <a:sym typeface="Alexandria"/>
              </a:rPr>
              <a:t>Innovative User Experience</a:t>
            </a:r>
            <a:endParaRPr b="0" i="0" sz="2185" u="none" cap="none" strike="noStrike">
              <a:solidFill>
                <a:schemeClr val="dk1"/>
              </a:solidFill>
              <a:latin typeface="Calibri"/>
              <a:ea typeface="Calibri"/>
              <a:cs typeface="Calibri"/>
              <a:sym typeface="Calibri"/>
            </a:endParaRPr>
          </a:p>
        </p:txBody>
      </p:sp>
      <p:sp>
        <p:nvSpPr>
          <p:cNvPr id="138" name="Google Shape;138;p8"/>
          <p:cNvSpPr/>
          <p:nvPr/>
        </p:nvSpPr>
        <p:spPr>
          <a:xfrm>
            <a:off x="9865995" y="3095863"/>
            <a:ext cx="3931206" cy="1777008"/>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3B3535"/>
              </a:buClr>
              <a:buSzPts val="1750"/>
              <a:buFont typeface="Sora"/>
              <a:buNone/>
            </a:pPr>
            <a:r>
              <a:rPr b="0" i="0" lang="en-US" sz="1750" u="none" cap="none" strike="noStrike">
                <a:solidFill>
                  <a:srgbClr val="3B3535"/>
                </a:solidFill>
                <a:latin typeface="Sora"/>
                <a:ea typeface="Sora"/>
                <a:cs typeface="Sora"/>
                <a:sym typeface="Sora"/>
              </a:rPr>
              <a:t>Deliver a seamless and engaging user experience through an intuitive web interface, allowing users to easily upload and classify images with just a few clicks.</a:t>
            </a:r>
            <a:endParaRPr b="0" i="0" sz="1750" u="none" cap="none" strike="noStrike">
              <a:solidFill>
                <a:schemeClr val="dk1"/>
              </a:solidFill>
              <a:latin typeface="Calibri"/>
              <a:ea typeface="Calibri"/>
              <a:cs typeface="Calibri"/>
              <a:sym typeface="Calibri"/>
            </a:endParaRPr>
          </a:p>
        </p:txBody>
      </p:sp>
      <p:sp>
        <p:nvSpPr>
          <p:cNvPr id="139" name="Google Shape;139;p8"/>
          <p:cNvSpPr/>
          <p:nvPr/>
        </p:nvSpPr>
        <p:spPr>
          <a:xfrm>
            <a:off x="4490799" y="5679638"/>
            <a:ext cx="388739" cy="388739"/>
          </a:xfrm>
          <a:prstGeom prst="roundRect">
            <a:avLst>
              <a:gd fmla="val 25722" name="adj"/>
            </a:avLst>
          </a:prstGeom>
          <a:solidFill>
            <a:srgbClr val="D5DCF6"/>
          </a:solidFill>
          <a:ln cap="flat" cmpd="sng" w="9525">
            <a:solidFill>
              <a:srgbClr val="BBC2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8"/>
          <p:cNvSpPr/>
          <p:nvPr/>
        </p:nvSpPr>
        <p:spPr>
          <a:xfrm>
            <a:off x="5101697" y="5700350"/>
            <a:ext cx="4695000" cy="347100"/>
          </a:xfrm>
          <a:prstGeom prst="rect">
            <a:avLst/>
          </a:prstGeom>
          <a:noFill/>
          <a:ln>
            <a:noFill/>
          </a:ln>
        </p:spPr>
        <p:txBody>
          <a:bodyPr anchorCtr="0" anchor="t" bIns="45700" lIns="91425" spcFirstLastPara="1" rIns="91425" wrap="square" tIns="45700">
            <a:noAutofit/>
          </a:bodyPr>
          <a:lstStyle/>
          <a:p>
            <a:pPr indent="0" lvl="0" marL="0" marR="0" rtl="0" algn="l">
              <a:lnSpc>
                <a:spcPct val="125171"/>
              </a:lnSpc>
              <a:spcBef>
                <a:spcPts val="0"/>
              </a:spcBef>
              <a:spcAft>
                <a:spcPts val="0"/>
              </a:spcAft>
              <a:buClr>
                <a:srgbClr val="3B3535"/>
              </a:buClr>
              <a:buSzPts val="2185"/>
              <a:buFont typeface="Alexandria"/>
              <a:buNone/>
            </a:pPr>
            <a:r>
              <a:rPr b="1" i="0" lang="en-US" sz="2185" u="none" cap="none" strike="noStrike">
                <a:solidFill>
                  <a:srgbClr val="3B3535"/>
                </a:solidFill>
                <a:latin typeface="Alexandria"/>
                <a:ea typeface="Alexandria"/>
                <a:cs typeface="Alexandria"/>
                <a:sym typeface="Alexandria"/>
              </a:rPr>
              <a:t>Impressive Visualization</a:t>
            </a:r>
            <a:endParaRPr b="0" i="0" sz="2185" u="none" cap="none" strike="noStrike">
              <a:solidFill>
                <a:schemeClr val="dk1"/>
              </a:solidFill>
              <a:latin typeface="Calibri"/>
              <a:ea typeface="Calibri"/>
              <a:cs typeface="Calibri"/>
              <a:sym typeface="Calibri"/>
            </a:endParaRPr>
          </a:p>
        </p:txBody>
      </p:sp>
      <p:sp>
        <p:nvSpPr>
          <p:cNvPr id="141" name="Google Shape;141;p8"/>
          <p:cNvSpPr/>
          <p:nvPr/>
        </p:nvSpPr>
        <p:spPr>
          <a:xfrm>
            <a:off x="5101709" y="6180773"/>
            <a:ext cx="8695492" cy="710803"/>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3B3535"/>
              </a:buClr>
              <a:buSzPts val="1750"/>
              <a:buFont typeface="Sora"/>
              <a:buNone/>
            </a:pPr>
            <a:r>
              <a:rPr b="0" i="0" lang="en-US" sz="1750" u="none" cap="none" strike="noStrike">
                <a:solidFill>
                  <a:srgbClr val="3B3535"/>
                </a:solidFill>
                <a:latin typeface="Sora"/>
                <a:ea typeface="Sora"/>
                <a:cs typeface="Sora"/>
                <a:sym typeface="Sora"/>
              </a:rPr>
              <a:t>Enhance the solution with visually stunning data visualizations, showcasing the model's performance and providing valuable insights to the users.</a:t>
            </a:r>
            <a:endParaRPr b="0" i="0" sz="1750" u="none" cap="none" strike="noStrik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2024-04-05T05:47:00Z</dcterms:created>
  <dc:creator>PptxGenJS</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D68FAFC6209741858B764D473048C395_12</vt:lpwstr>
  </property>
  <property fmtid="{D5CDD505-2E9C-101B-9397-08002B2CF9AE}" pid="3" name="KSOProductBuildVer">
    <vt:lpwstr>1033-12.2.0.13538</vt:lpwstr>
  </property>
</Properties>
</file>